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8" r:id="rId3"/>
    <p:sldId id="269" r:id="rId4"/>
    <p:sldId id="293" r:id="rId5"/>
    <p:sldId id="281" r:id="rId6"/>
    <p:sldId id="294" r:id="rId7"/>
    <p:sldId id="272" r:id="rId8"/>
    <p:sldId id="282" r:id="rId9"/>
    <p:sldId id="290" r:id="rId10"/>
    <p:sldId id="273" r:id="rId11"/>
    <p:sldId id="291" r:id="rId12"/>
    <p:sldId id="283" r:id="rId13"/>
    <p:sldId id="284" r:id="rId14"/>
    <p:sldId id="285" r:id="rId15"/>
    <p:sldId id="292" r:id="rId16"/>
    <p:sldId id="289" r:id="rId17"/>
    <p:sldId id="287" r:id="rId18"/>
    <p:sldId id="288" r:id="rId19"/>
    <p:sldId id="2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408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2" d="100"/>
          <a:sy n="92" d="100"/>
        </p:scale>
        <p:origin x="10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BBA1AA-B428-4575-80AC-7CA118A744FF}" type="doc">
      <dgm:prSet loTypeId="urn:microsoft.com/office/officeart/2016/7/layout/HorizontalActionList" loCatId="List" qsTypeId="urn:microsoft.com/office/officeart/2005/8/quickstyle/3d2" qsCatId="3D" csTypeId="urn:microsoft.com/office/officeart/2005/8/colors/colorful2" csCatId="colorful" phldr="1"/>
      <dgm:spPr/>
      <dgm:t>
        <a:bodyPr/>
        <a:lstStyle/>
        <a:p>
          <a:endParaRPr lang="en-US"/>
        </a:p>
      </dgm:t>
    </dgm:pt>
    <dgm:pt modelId="{2406E78B-6045-4228-94EA-6D09F58977BB}">
      <dgm:prSet/>
      <dgm:spPr/>
      <dgm:t>
        <a:bodyPr/>
        <a:lstStyle/>
        <a:p>
          <a:r>
            <a:rPr lang="en-IE" dirty="0"/>
            <a:t>December 2018: </a:t>
          </a:r>
          <a:endParaRPr lang="en-US" dirty="0"/>
        </a:p>
      </dgm:t>
    </dgm:pt>
    <dgm:pt modelId="{A13075C7-4808-4771-B97D-96C2F6E7A367}" type="parTrans" cxnId="{C14FA95A-4C11-4C18-BF7B-D806080D0A4D}">
      <dgm:prSet/>
      <dgm:spPr/>
      <dgm:t>
        <a:bodyPr/>
        <a:lstStyle/>
        <a:p>
          <a:endParaRPr lang="en-US"/>
        </a:p>
      </dgm:t>
    </dgm:pt>
    <dgm:pt modelId="{41087B73-2725-42CB-8766-FE193FB24EBE}" type="sibTrans" cxnId="{C14FA95A-4C11-4C18-BF7B-D806080D0A4D}">
      <dgm:prSet/>
      <dgm:spPr/>
      <dgm:t>
        <a:bodyPr/>
        <a:lstStyle/>
        <a:p>
          <a:endParaRPr lang="en-US"/>
        </a:p>
      </dgm:t>
    </dgm:pt>
    <dgm:pt modelId="{25B3D95E-EBB7-4AE2-A585-70A816722BB8}">
      <dgm:prSet custT="1"/>
      <dgm:spPr/>
      <dgm:t>
        <a:bodyPr/>
        <a:lstStyle/>
        <a:p>
          <a:pPr marL="0" lvl="0" algn="l" defTabSz="711200">
            <a:lnSpc>
              <a:spcPct val="90000"/>
            </a:lnSpc>
            <a:spcBef>
              <a:spcPct val="0"/>
            </a:spcBef>
            <a:spcAft>
              <a:spcPct val="35000"/>
            </a:spcAft>
            <a:buFont typeface="Arial" panose="020B0604020202020204" pitchFamily="34" charset="0"/>
            <a:buNone/>
          </a:pPr>
          <a:r>
            <a:rPr lang="en-IE" sz="1800" dirty="0"/>
            <a:t>A third amendment to the Residential Tenancies (Amendment) Bill is due in the New Year. </a:t>
          </a:r>
        </a:p>
        <a:p>
          <a:pPr marL="0" lvl="0" algn="l" defTabSz="711200">
            <a:lnSpc>
              <a:spcPct val="90000"/>
            </a:lnSpc>
            <a:spcBef>
              <a:spcPct val="0"/>
            </a:spcBef>
            <a:spcAft>
              <a:spcPct val="35000"/>
            </a:spcAft>
            <a:buNone/>
          </a:pPr>
          <a:endParaRPr lang="en-US" sz="1200" dirty="0"/>
        </a:p>
      </dgm:t>
    </dgm:pt>
    <dgm:pt modelId="{A7BA2042-2421-43B6-AA7F-14B9B8A813B8}" type="parTrans" cxnId="{C3112A7A-FCC4-4B3D-8791-F8D203A73F18}">
      <dgm:prSet/>
      <dgm:spPr/>
      <dgm:t>
        <a:bodyPr/>
        <a:lstStyle/>
        <a:p>
          <a:endParaRPr lang="en-US"/>
        </a:p>
      </dgm:t>
    </dgm:pt>
    <dgm:pt modelId="{E3F8BB28-8C90-43A4-B277-403B31B9CDD7}" type="sibTrans" cxnId="{C3112A7A-FCC4-4B3D-8791-F8D203A73F18}">
      <dgm:prSet/>
      <dgm:spPr/>
      <dgm:t>
        <a:bodyPr/>
        <a:lstStyle/>
        <a:p>
          <a:endParaRPr lang="en-US"/>
        </a:p>
      </dgm:t>
    </dgm:pt>
    <dgm:pt modelId="{B822EF78-06A2-4A08-A9CF-709BAEB5DE3C}">
      <dgm:prSet custT="1"/>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IE" sz="1800" dirty="0"/>
            <a:t>Government gave the new bill it's approval however it will first have to go through the Dáil and Seanad before coming into law.</a:t>
          </a:r>
        </a:p>
        <a:p>
          <a:pPr marL="0" marR="0" lvl="0" indent="0" algn="l" defTabSz="91440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eaLnBrk="1" fontAlgn="auto" latinLnBrk="0" hangingPunct="1">
            <a:lnSpc>
              <a:spcPct val="100000"/>
            </a:lnSpc>
            <a:spcBef>
              <a:spcPts val="0"/>
            </a:spcBef>
            <a:spcAft>
              <a:spcPts val="0"/>
            </a:spcAft>
            <a:buClrTx/>
            <a:buSzTx/>
            <a:buFontTx/>
            <a:buNone/>
            <a:tabLst/>
            <a:defRPr/>
          </a:pPr>
          <a:endParaRPr lang="en-IE" sz="1200" dirty="0"/>
        </a:p>
        <a:p>
          <a:pPr marL="0" marR="0" lvl="0" indent="0" algn="l" defTabSz="914400" eaLnBrk="1" fontAlgn="auto" latinLnBrk="0" hangingPunct="1">
            <a:lnSpc>
              <a:spcPct val="100000"/>
            </a:lnSpc>
            <a:spcBef>
              <a:spcPts val="0"/>
            </a:spcBef>
            <a:spcAft>
              <a:spcPts val="0"/>
            </a:spcAft>
            <a:buClrTx/>
            <a:buSzTx/>
            <a:buFontTx/>
            <a:buNone/>
            <a:tabLst/>
            <a:defRPr/>
          </a:pPr>
          <a:r>
            <a:rPr lang="en-IE" sz="1800" dirty="0"/>
            <a:t>Minister Eoghan Murphy issued a statement on the Bill as detailed throughout this presentation.</a:t>
          </a:r>
        </a:p>
        <a:p>
          <a:pPr marL="0" lvl="0" algn="l" defTabSz="711200">
            <a:lnSpc>
              <a:spcPct val="90000"/>
            </a:lnSpc>
            <a:spcBef>
              <a:spcPct val="0"/>
            </a:spcBef>
            <a:spcAft>
              <a:spcPct val="35000"/>
            </a:spcAft>
            <a:buNone/>
          </a:pPr>
          <a:endParaRPr lang="en-US" sz="1600" dirty="0"/>
        </a:p>
      </dgm:t>
    </dgm:pt>
    <dgm:pt modelId="{7BCB25C5-BCCE-402F-9921-BADD41FC85DA}" type="parTrans" cxnId="{10AA7FCC-7E5F-45E5-AA7F-D5F40DEF3910}">
      <dgm:prSet/>
      <dgm:spPr/>
      <dgm:t>
        <a:bodyPr/>
        <a:lstStyle/>
        <a:p>
          <a:endParaRPr lang="en-US"/>
        </a:p>
      </dgm:t>
    </dgm:pt>
    <dgm:pt modelId="{BBDF3AD9-C050-4B99-8594-88BAA1E2374A}" type="sibTrans" cxnId="{10AA7FCC-7E5F-45E5-AA7F-D5F40DEF3910}">
      <dgm:prSet/>
      <dgm:spPr/>
      <dgm:t>
        <a:bodyPr/>
        <a:lstStyle/>
        <a:p>
          <a:endParaRPr lang="en-US"/>
        </a:p>
      </dgm:t>
    </dgm:pt>
    <dgm:pt modelId="{2B45F7C2-3B9E-4E32-833F-638657B7BEE5}">
      <dgm:prSet/>
      <dgm:spPr/>
      <dgm:t>
        <a:bodyPr/>
        <a:lstStyle/>
        <a:p>
          <a:r>
            <a:rPr lang="en-IE" dirty="0"/>
            <a:t>January 2019: </a:t>
          </a:r>
          <a:endParaRPr lang="en-US" dirty="0"/>
        </a:p>
      </dgm:t>
    </dgm:pt>
    <dgm:pt modelId="{ECBCD2B2-C58A-4F90-8C38-351634053FCD}" type="parTrans" cxnId="{13FDA91D-37E0-4F0E-990B-1A028517D66F}">
      <dgm:prSet/>
      <dgm:spPr/>
      <dgm:t>
        <a:bodyPr/>
        <a:lstStyle/>
        <a:p>
          <a:endParaRPr lang="en-US"/>
        </a:p>
      </dgm:t>
    </dgm:pt>
    <dgm:pt modelId="{9CACE83C-A8F0-41F2-8FB0-9AA756AA618F}" type="sibTrans" cxnId="{13FDA91D-37E0-4F0E-990B-1A028517D66F}">
      <dgm:prSet/>
      <dgm:spPr/>
      <dgm:t>
        <a:bodyPr/>
        <a:lstStyle/>
        <a:p>
          <a:endParaRPr lang="en-US"/>
        </a:p>
      </dgm:t>
    </dgm:pt>
    <dgm:pt modelId="{DE4F5235-3598-4FC3-9F0B-0893084DDE75}">
      <dgm:prSet/>
      <dgm:spPr/>
      <dgm:t>
        <a:bodyPr/>
        <a:lstStyle/>
        <a:p>
          <a:r>
            <a:rPr lang="en-IE" dirty="0"/>
            <a:t>February 2019:</a:t>
          </a:r>
          <a:endParaRPr lang="en-US" dirty="0"/>
        </a:p>
      </dgm:t>
    </dgm:pt>
    <dgm:pt modelId="{3AE42988-AECD-4D1D-9074-CA2F8039A449}" type="parTrans" cxnId="{F5B80759-B04F-4FD2-9BA6-51DD8F0CDBDD}">
      <dgm:prSet/>
      <dgm:spPr/>
      <dgm:t>
        <a:bodyPr/>
        <a:lstStyle/>
        <a:p>
          <a:endParaRPr lang="en-US"/>
        </a:p>
      </dgm:t>
    </dgm:pt>
    <dgm:pt modelId="{69982CB5-5B38-4CCB-A21C-A9579CA992AA}" type="sibTrans" cxnId="{F5B80759-B04F-4FD2-9BA6-51DD8F0CDBDD}">
      <dgm:prSet/>
      <dgm:spPr/>
      <dgm:t>
        <a:bodyPr/>
        <a:lstStyle/>
        <a:p>
          <a:endParaRPr lang="en-US"/>
        </a:p>
      </dgm:t>
    </dgm:pt>
    <dgm:pt modelId="{A3D37F52-08C2-429D-8496-8FA56BCD7766}">
      <dgm:prSet custT="1"/>
      <dgm:spPr/>
      <dgm:t>
        <a:bodyPr/>
        <a:lstStyle/>
        <a:p>
          <a:pPr marL="0" lvl="0" defTabSz="889000">
            <a:lnSpc>
              <a:spcPct val="90000"/>
            </a:lnSpc>
            <a:spcBef>
              <a:spcPct val="0"/>
            </a:spcBef>
            <a:spcAft>
              <a:spcPct val="35000"/>
            </a:spcAft>
            <a:buNone/>
          </a:pPr>
          <a:r>
            <a:rPr lang="en-IE" sz="1800" dirty="0"/>
            <a:t>The </a:t>
          </a:r>
          <a:r>
            <a:rPr lang="en-GB" sz="1800" dirty="0"/>
            <a:t>bill is currently before Dáil Éireann, Third Stage, also known as Committee Stage</a:t>
          </a: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IE" sz="1800" dirty="0"/>
        </a:p>
        <a:p>
          <a:pPr marL="0" marR="0" lvl="0" indent="0" defTabSz="914400" eaLnBrk="1" fontAlgn="auto" latinLnBrk="0" hangingPunct="1">
            <a:lnSpc>
              <a:spcPct val="100000"/>
            </a:lnSpc>
            <a:spcBef>
              <a:spcPts val="0"/>
            </a:spcBef>
            <a:spcAft>
              <a:spcPts val="0"/>
            </a:spcAft>
            <a:buClrTx/>
            <a:buSzTx/>
            <a:buFontTx/>
            <a:buNone/>
            <a:tabLst/>
            <a:defRPr/>
          </a:pPr>
          <a:r>
            <a:rPr lang="en-IE" sz="1800" dirty="0"/>
            <a:t>IPAV meets with Deputy Darragh O’Brien TD</a:t>
          </a:r>
        </a:p>
        <a:p>
          <a:pPr marL="0" lvl="0" defTabSz="889000">
            <a:lnSpc>
              <a:spcPct val="90000"/>
            </a:lnSpc>
            <a:spcBef>
              <a:spcPct val="0"/>
            </a:spcBef>
            <a:spcAft>
              <a:spcPct val="35000"/>
            </a:spcAft>
            <a:buNone/>
          </a:pPr>
          <a:endParaRPr lang="en-IE" sz="1800" dirty="0"/>
        </a:p>
        <a:p>
          <a:pPr marL="0" lvl="0" defTabSz="889000">
            <a:lnSpc>
              <a:spcPct val="90000"/>
            </a:lnSpc>
            <a:spcBef>
              <a:spcPct val="0"/>
            </a:spcBef>
            <a:spcAft>
              <a:spcPct val="35000"/>
            </a:spcAft>
            <a:buNone/>
          </a:pPr>
          <a:r>
            <a:rPr lang="en-IE" sz="1800" dirty="0"/>
            <a:t>IPAV asks if Committee open to submissions</a:t>
          </a:r>
          <a:endParaRPr lang="en-US" sz="1800" dirty="0"/>
        </a:p>
      </dgm:t>
    </dgm:pt>
    <dgm:pt modelId="{CBC32E83-B6A1-4E3B-A8D3-A6444FFFA66C}" type="parTrans" cxnId="{B134CD9C-FF67-4AA7-BF41-8D3FC80DF2BB}">
      <dgm:prSet/>
      <dgm:spPr/>
      <dgm:t>
        <a:bodyPr/>
        <a:lstStyle/>
        <a:p>
          <a:endParaRPr lang="en-US"/>
        </a:p>
      </dgm:t>
    </dgm:pt>
    <dgm:pt modelId="{EF476283-E9D5-43EB-9F3F-EF61A076304F}" type="sibTrans" cxnId="{B134CD9C-FF67-4AA7-BF41-8D3FC80DF2BB}">
      <dgm:prSet/>
      <dgm:spPr/>
      <dgm:t>
        <a:bodyPr/>
        <a:lstStyle/>
        <a:p>
          <a:endParaRPr lang="en-US"/>
        </a:p>
      </dgm:t>
    </dgm:pt>
    <dgm:pt modelId="{97F6756F-5ABF-41FA-A6BF-4F102543C604}">
      <dgm:prSet custT="1"/>
      <dgm:spPr/>
      <dgm:t>
        <a:bodyPr/>
        <a:lstStyle/>
        <a:p>
          <a:r>
            <a:rPr lang="en-GB" sz="1800" dirty="0"/>
            <a:t>I</a:t>
          </a:r>
          <a:r>
            <a:rPr lang="en-IE" sz="1800" dirty="0"/>
            <a:t>PAV writes to Minister Eoghan Murphy TD</a:t>
          </a:r>
        </a:p>
        <a:p>
          <a:endParaRPr lang="en-US" sz="1600" dirty="0"/>
        </a:p>
      </dgm:t>
    </dgm:pt>
    <dgm:pt modelId="{998F5DF8-1EAE-42D0-90A3-6CF9567D659A}" type="sibTrans" cxnId="{8C429734-A8E4-411D-8902-146FA0F320C8}">
      <dgm:prSet/>
      <dgm:spPr/>
      <dgm:t>
        <a:bodyPr/>
        <a:lstStyle/>
        <a:p>
          <a:endParaRPr lang="en-US"/>
        </a:p>
      </dgm:t>
    </dgm:pt>
    <dgm:pt modelId="{AA48205F-6627-433C-94FE-71EB11FB5D06}" type="parTrans" cxnId="{8C429734-A8E4-411D-8902-146FA0F320C8}">
      <dgm:prSet/>
      <dgm:spPr/>
      <dgm:t>
        <a:bodyPr/>
        <a:lstStyle/>
        <a:p>
          <a:endParaRPr lang="en-US"/>
        </a:p>
      </dgm:t>
    </dgm:pt>
    <dgm:pt modelId="{A6507059-BB55-4EEA-AF4F-E7762828C708}">
      <dgm:prSet custT="1"/>
      <dgm:spPr/>
      <dgm:t>
        <a:bodyPr/>
        <a:lstStyle/>
        <a:p>
          <a:r>
            <a:rPr lang="en-IE" sz="1800" dirty="0"/>
            <a:t>IPAV writes to Deputy Darragh O’Brien TD</a:t>
          </a:r>
        </a:p>
        <a:p>
          <a:r>
            <a:rPr lang="en-IE" sz="1800" dirty="0"/>
            <a:t> </a:t>
          </a:r>
          <a:endParaRPr lang="en-US" sz="1800" dirty="0"/>
        </a:p>
      </dgm:t>
    </dgm:pt>
    <dgm:pt modelId="{A8CCBAB8-8515-4DD3-9904-CF735B224C7E}" type="parTrans" cxnId="{7D290561-8375-472A-A801-FEFA209BE2D2}">
      <dgm:prSet/>
      <dgm:spPr/>
      <dgm:t>
        <a:bodyPr/>
        <a:lstStyle/>
        <a:p>
          <a:endParaRPr lang="en-IE"/>
        </a:p>
      </dgm:t>
    </dgm:pt>
    <dgm:pt modelId="{11BF0417-C147-4581-9138-26D9395D064B}" type="sibTrans" cxnId="{7D290561-8375-472A-A801-FEFA209BE2D2}">
      <dgm:prSet/>
      <dgm:spPr/>
      <dgm:t>
        <a:bodyPr/>
        <a:lstStyle/>
        <a:p>
          <a:endParaRPr lang="en-IE"/>
        </a:p>
      </dgm:t>
    </dgm:pt>
    <dgm:pt modelId="{BA5C15E1-E721-45E3-A56C-6C4E815D0115}" type="pres">
      <dgm:prSet presAssocID="{CDBBA1AA-B428-4575-80AC-7CA118A744FF}" presName="Name0" presStyleCnt="0">
        <dgm:presLayoutVars>
          <dgm:dir/>
          <dgm:animLvl val="lvl"/>
          <dgm:resizeHandles val="exact"/>
        </dgm:presLayoutVars>
      </dgm:prSet>
      <dgm:spPr/>
    </dgm:pt>
    <dgm:pt modelId="{A8461D45-2A71-47E4-AC20-4643E30DB8BF}" type="pres">
      <dgm:prSet presAssocID="{2406E78B-6045-4228-94EA-6D09F58977BB}" presName="composite" presStyleCnt="0"/>
      <dgm:spPr/>
    </dgm:pt>
    <dgm:pt modelId="{2EA1F2A6-A264-4C03-A840-A32369791F72}" type="pres">
      <dgm:prSet presAssocID="{2406E78B-6045-4228-94EA-6D09F58977BB}" presName="parTx" presStyleLbl="alignNode1" presStyleIdx="0" presStyleCnt="3" custLinFactNeighborX="1845" custLinFactNeighborY="-78274">
        <dgm:presLayoutVars>
          <dgm:chMax val="0"/>
          <dgm:chPref val="0"/>
        </dgm:presLayoutVars>
      </dgm:prSet>
      <dgm:spPr/>
    </dgm:pt>
    <dgm:pt modelId="{3E6B29D6-34F0-41F0-8F78-4C388D816662}" type="pres">
      <dgm:prSet presAssocID="{2406E78B-6045-4228-94EA-6D09F58977BB}" presName="desTx" presStyleLbl="alignAccFollowNode1" presStyleIdx="0" presStyleCnt="3" custScaleY="189721" custLinFactNeighborX="2377" custLinFactNeighborY="18991">
        <dgm:presLayoutVars/>
      </dgm:prSet>
      <dgm:spPr/>
    </dgm:pt>
    <dgm:pt modelId="{592F6DF8-5214-4D65-98ED-08AAC52C7BAE}" type="pres">
      <dgm:prSet presAssocID="{41087B73-2725-42CB-8766-FE193FB24EBE}" presName="space" presStyleCnt="0"/>
      <dgm:spPr/>
    </dgm:pt>
    <dgm:pt modelId="{D2456EE9-7D70-4AFF-8B22-78FCD08FEB15}" type="pres">
      <dgm:prSet presAssocID="{2B45F7C2-3B9E-4E32-833F-638657B7BEE5}" presName="composite" presStyleCnt="0"/>
      <dgm:spPr/>
    </dgm:pt>
    <dgm:pt modelId="{FCED2E4B-64CD-48C7-96DA-AAA8BB34B1BE}" type="pres">
      <dgm:prSet presAssocID="{2B45F7C2-3B9E-4E32-833F-638657B7BEE5}" presName="parTx" presStyleLbl="alignNode1" presStyleIdx="1" presStyleCnt="3" custLinFactNeighborX="1375" custLinFactNeighborY="-79780">
        <dgm:presLayoutVars>
          <dgm:chMax val="0"/>
          <dgm:chPref val="0"/>
        </dgm:presLayoutVars>
      </dgm:prSet>
      <dgm:spPr/>
    </dgm:pt>
    <dgm:pt modelId="{69D9AAE4-2360-4040-A864-45F56660878B}" type="pres">
      <dgm:prSet presAssocID="{2B45F7C2-3B9E-4E32-833F-638657B7BEE5}" presName="desTx" presStyleLbl="alignAccFollowNode1" presStyleIdx="1" presStyleCnt="3" custScaleX="97435" custScaleY="188953" custLinFactNeighborX="3050" custLinFactNeighborY="19526">
        <dgm:presLayoutVars/>
      </dgm:prSet>
      <dgm:spPr/>
    </dgm:pt>
    <dgm:pt modelId="{F8AE4668-8E75-495A-9531-1EC4C3AABF6C}" type="pres">
      <dgm:prSet presAssocID="{9CACE83C-A8F0-41F2-8FB0-9AA756AA618F}" presName="space" presStyleCnt="0"/>
      <dgm:spPr/>
    </dgm:pt>
    <dgm:pt modelId="{D573446F-A461-4950-8A9D-3B9D5D127F33}" type="pres">
      <dgm:prSet presAssocID="{DE4F5235-3598-4FC3-9F0B-0893084DDE75}" presName="composite" presStyleCnt="0"/>
      <dgm:spPr/>
    </dgm:pt>
    <dgm:pt modelId="{C49E5935-E6A4-402A-A39A-7CF234D5C312}" type="pres">
      <dgm:prSet presAssocID="{DE4F5235-3598-4FC3-9F0B-0893084DDE75}" presName="parTx" presStyleLbl="alignNode1" presStyleIdx="2" presStyleCnt="3" custLinFactNeighborX="344" custLinFactNeighborY="-83218">
        <dgm:presLayoutVars>
          <dgm:chMax val="0"/>
          <dgm:chPref val="0"/>
        </dgm:presLayoutVars>
      </dgm:prSet>
      <dgm:spPr/>
    </dgm:pt>
    <dgm:pt modelId="{726F374C-9F44-42BC-ABD7-FC15EB26A034}" type="pres">
      <dgm:prSet presAssocID="{DE4F5235-3598-4FC3-9F0B-0893084DDE75}" presName="desTx" presStyleLbl="alignAccFollowNode1" presStyleIdx="2" presStyleCnt="3" custScaleX="98003" custScaleY="189175" custLinFactNeighborX="4046" custLinFactNeighborY="18723">
        <dgm:presLayoutVars/>
      </dgm:prSet>
      <dgm:spPr/>
    </dgm:pt>
  </dgm:ptLst>
  <dgm:cxnLst>
    <dgm:cxn modelId="{79426D1A-4523-4F3C-AC1D-A881E5925D1E}" type="presOf" srcId="{CDBBA1AA-B428-4575-80AC-7CA118A744FF}" destId="{BA5C15E1-E721-45E3-A56C-6C4E815D0115}" srcOrd="0" destOrd="0" presId="urn:microsoft.com/office/officeart/2016/7/layout/HorizontalActionList"/>
    <dgm:cxn modelId="{13FDA91D-37E0-4F0E-990B-1A028517D66F}" srcId="{CDBBA1AA-B428-4575-80AC-7CA118A744FF}" destId="{2B45F7C2-3B9E-4E32-833F-638657B7BEE5}" srcOrd="1" destOrd="0" parTransId="{ECBCD2B2-C58A-4F90-8C38-351634053FCD}" sibTransId="{9CACE83C-A8F0-41F2-8FB0-9AA756AA618F}"/>
    <dgm:cxn modelId="{0C888E21-D0D2-4570-B814-733FE6F42240}" type="presOf" srcId="{A6507059-BB55-4EEA-AF4F-E7762828C708}" destId="{69D9AAE4-2360-4040-A864-45F56660878B}" srcOrd="0" destOrd="1" presId="urn:microsoft.com/office/officeart/2016/7/layout/HorizontalActionList"/>
    <dgm:cxn modelId="{DF006128-1D37-48BD-8045-288C6E35E758}" type="presOf" srcId="{97F6756F-5ABF-41FA-A6BF-4F102543C604}" destId="{69D9AAE4-2360-4040-A864-45F56660878B}" srcOrd="0" destOrd="0" presId="urn:microsoft.com/office/officeart/2016/7/layout/HorizontalActionList"/>
    <dgm:cxn modelId="{63262D2C-D55D-4FF3-9BF1-869DCC052DB1}" type="presOf" srcId="{2406E78B-6045-4228-94EA-6D09F58977BB}" destId="{2EA1F2A6-A264-4C03-A840-A32369791F72}" srcOrd="0" destOrd="0" presId="urn:microsoft.com/office/officeart/2016/7/layout/HorizontalActionList"/>
    <dgm:cxn modelId="{0C861C30-606B-4158-A4F8-5D7833CD60F7}" type="presOf" srcId="{25B3D95E-EBB7-4AE2-A585-70A816722BB8}" destId="{3E6B29D6-34F0-41F0-8F78-4C388D816662}" srcOrd="0" destOrd="0" presId="urn:microsoft.com/office/officeart/2016/7/layout/HorizontalActionList"/>
    <dgm:cxn modelId="{8C429734-A8E4-411D-8902-146FA0F320C8}" srcId="{2B45F7C2-3B9E-4E32-833F-638657B7BEE5}" destId="{97F6756F-5ABF-41FA-A6BF-4F102543C604}" srcOrd="0" destOrd="0" parTransId="{AA48205F-6627-433C-94FE-71EB11FB5D06}" sibTransId="{998F5DF8-1EAE-42D0-90A3-6CF9567D659A}"/>
    <dgm:cxn modelId="{7D290561-8375-472A-A801-FEFA209BE2D2}" srcId="{2B45F7C2-3B9E-4E32-833F-638657B7BEE5}" destId="{A6507059-BB55-4EEA-AF4F-E7762828C708}" srcOrd="1" destOrd="0" parTransId="{A8CCBAB8-8515-4DD3-9904-CF735B224C7E}" sibTransId="{11BF0417-C147-4581-9138-26D9395D064B}"/>
    <dgm:cxn modelId="{8B87D070-3C19-41ED-8540-5E39A1EB08DF}" type="presOf" srcId="{2B45F7C2-3B9E-4E32-833F-638657B7BEE5}" destId="{FCED2E4B-64CD-48C7-96DA-AAA8BB34B1BE}" srcOrd="0" destOrd="0" presId="urn:microsoft.com/office/officeart/2016/7/layout/HorizontalActionList"/>
    <dgm:cxn modelId="{F5B80759-B04F-4FD2-9BA6-51DD8F0CDBDD}" srcId="{CDBBA1AA-B428-4575-80AC-7CA118A744FF}" destId="{DE4F5235-3598-4FC3-9F0B-0893084DDE75}" srcOrd="2" destOrd="0" parTransId="{3AE42988-AECD-4D1D-9074-CA2F8039A449}" sibTransId="{69982CB5-5B38-4CCB-A21C-A9579CA992AA}"/>
    <dgm:cxn modelId="{C3112A7A-FCC4-4B3D-8791-F8D203A73F18}" srcId="{2406E78B-6045-4228-94EA-6D09F58977BB}" destId="{25B3D95E-EBB7-4AE2-A585-70A816722BB8}" srcOrd="0" destOrd="0" parTransId="{A7BA2042-2421-43B6-AA7F-14B9B8A813B8}" sibTransId="{E3F8BB28-8C90-43A4-B277-403B31B9CDD7}"/>
    <dgm:cxn modelId="{C14FA95A-4C11-4C18-BF7B-D806080D0A4D}" srcId="{CDBBA1AA-B428-4575-80AC-7CA118A744FF}" destId="{2406E78B-6045-4228-94EA-6D09F58977BB}" srcOrd="0" destOrd="0" parTransId="{A13075C7-4808-4771-B97D-96C2F6E7A367}" sibTransId="{41087B73-2725-42CB-8766-FE193FB24EBE}"/>
    <dgm:cxn modelId="{4650158B-C581-4B07-B34E-1E2E519C5E21}" type="presOf" srcId="{B822EF78-06A2-4A08-A9CF-709BAEB5DE3C}" destId="{3E6B29D6-34F0-41F0-8F78-4C388D816662}" srcOrd="0" destOrd="1" presId="urn:microsoft.com/office/officeart/2016/7/layout/HorizontalActionList"/>
    <dgm:cxn modelId="{47D0A59A-3348-4321-BB5A-C22D70556B0D}" type="presOf" srcId="{DE4F5235-3598-4FC3-9F0B-0893084DDE75}" destId="{C49E5935-E6A4-402A-A39A-7CF234D5C312}" srcOrd="0" destOrd="0" presId="urn:microsoft.com/office/officeart/2016/7/layout/HorizontalActionList"/>
    <dgm:cxn modelId="{B134CD9C-FF67-4AA7-BF41-8D3FC80DF2BB}" srcId="{DE4F5235-3598-4FC3-9F0B-0893084DDE75}" destId="{A3D37F52-08C2-429D-8496-8FA56BCD7766}" srcOrd="0" destOrd="0" parTransId="{CBC32E83-B6A1-4E3B-A8D3-A6444FFFA66C}" sibTransId="{EF476283-E9D5-43EB-9F3F-EF61A076304F}"/>
    <dgm:cxn modelId="{10AA7FCC-7E5F-45E5-AA7F-D5F40DEF3910}" srcId="{2406E78B-6045-4228-94EA-6D09F58977BB}" destId="{B822EF78-06A2-4A08-A9CF-709BAEB5DE3C}" srcOrd="1" destOrd="0" parTransId="{7BCB25C5-BCCE-402F-9921-BADD41FC85DA}" sibTransId="{BBDF3AD9-C050-4B99-8594-88BAA1E2374A}"/>
    <dgm:cxn modelId="{5B9F70CF-2EB7-4AA2-A401-F2B520946D4A}" type="presOf" srcId="{A3D37F52-08C2-429D-8496-8FA56BCD7766}" destId="{726F374C-9F44-42BC-ABD7-FC15EB26A034}" srcOrd="0" destOrd="0" presId="urn:microsoft.com/office/officeart/2016/7/layout/HorizontalActionList"/>
    <dgm:cxn modelId="{FD11E38F-D2DD-4B45-A77D-C717320DA747}" type="presParOf" srcId="{BA5C15E1-E721-45E3-A56C-6C4E815D0115}" destId="{A8461D45-2A71-47E4-AC20-4643E30DB8BF}" srcOrd="0" destOrd="0" presId="urn:microsoft.com/office/officeart/2016/7/layout/HorizontalActionList"/>
    <dgm:cxn modelId="{DB03F92D-D037-4BD1-B3C5-A766DAEC2D13}" type="presParOf" srcId="{A8461D45-2A71-47E4-AC20-4643E30DB8BF}" destId="{2EA1F2A6-A264-4C03-A840-A32369791F72}" srcOrd="0" destOrd="0" presId="urn:microsoft.com/office/officeart/2016/7/layout/HorizontalActionList"/>
    <dgm:cxn modelId="{C48B282C-AC79-4871-8F5A-0C242FFE1494}" type="presParOf" srcId="{A8461D45-2A71-47E4-AC20-4643E30DB8BF}" destId="{3E6B29D6-34F0-41F0-8F78-4C388D816662}" srcOrd="1" destOrd="0" presId="urn:microsoft.com/office/officeart/2016/7/layout/HorizontalActionList"/>
    <dgm:cxn modelId="{B2FAC60E-7A5D-4AE9-A654-2F426AD7BE19}" type="presParOf" srcId="{BA5C15E1-E721-45E3-A56C-6C4E815D0115}" destId="{592F6DF8-5214-4D65-98ED-08AAC52C7BAE}" srcOrd="1" destOrd="0" presId="urn:microsoft.com/office/officeart/2016/7/layout/HorizontalActionList"/>
    <dgm:cxn modelId="{611506CB-FE3A-40ED-9C38-4CD41A236C1B}" type="presParOf" srcId="{BA5C15E1-E721-45E3-A56C-6C4E815D0115}" destId="{D2456EE9-7D70-4AFF-8B22-78FCD08FEB15}" srcOrd="2" destOrd="0" presId="urn:microsoft.com/office/officeart/2016/7/layout/HorizontalActionList"/>
    <dgm:cxn modelId="{10DEE696-05CA-481E-B834-86E72E16F3C3}" type="presParOf" srcId="{D2456EE9-7D70-4AFF-8B22-78FCD08FEB15}" destId="{FCED2E4B-64CD-48C7-96DA-AAA8BB34B1BE}" srcOrd="0" destOrd="0" presId="urn:microsoft.com/office/officeart/2016/7/layout/HorizontalActionList"/>
    <dgm:cxn modelId="{692DD571-FC96-443F-B5C1-A15F1AA4F136}" type="presParOf" srcId="{D2456EE9-7D70-4AFF-8B22-78FCD08FEB15}" destId="{69D9AAE4-2360-4040-A864-45F56660878B}" srcOrd="1" destOrd="0" presId="urn:microsoft.com/office/officeart/2016/7/layout/HorizontalActionList"/>
    <dgm:cxn modelId="{87F54BA8-5168-479B-BAE9-A5548385B817}" type="presParOf" srcId="{BA5C15E1-E721-45E3-A56C-6C4E815D0115}" destId="{F8AE4668-8E75-495A-9531-1EC4C3AABF6C}" srcOrd="3" destOrd="0" presId="urn:microsoft.com/office/officeart/2016/7/layout/HorizontalActionList"/>
    <dgm:cxn modelId="{251B2104-678F-4595-A08A-E5D3B5A92F2C}" type="presParOf" srcId="{BA5C15E1-E721-45E3-A56C-6C4E815D0115}" destId="{D573446F-A461-4950-8A9D-3B9D5D127F33}" srcOrd="4" destOrd="0" presId="urn:microsoft.com/office/officeart/2016/7/layout/HorizontalActionList"/>
    <dgm:cxn modelId="{8C90141C-E823-427C-8E02-EFB235461A1E}" type="presParOf" srcId="{D573446F-A461-4950-8A9D-3B9D5D127F33}" destId="{C49E5935-E6A4-402A-A39A-7CF234D5C312}" srcOrd="0" destOrd="0" presId="urn:microsoft.com/office/officeart/2016/7/layout/HorizontalActionList"/>
    <dgm:cxn modelId="{71F22833-DFC2-44B8-86BA-93C3D78A83BB}" type="presParOf" srcId="{D573446F-A461-4950-8A9D-3B9D5D127F33}" destId="{726F374C-9F44-42BC-ABD7-FC15EB26A034}"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1F2A6-A264-4C03-A840-A32369791F72}">
      <dsp:nvSpPr>
        <dsp:cNvPr id="0" name=""/>
        <dsp:cNvSpPr/>
      </dsp:nvSpPr>
      <dsp:spPr>
        <a:xfrm>
          <a:off x="89573" y="0"/>
          <a:ext cx="3789114" cy="1136734"/>
        </a:xfrm>
        <a:prstGeom prst="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9424" tIns="299424" rIns="299424" bIns="299424" numCol="1" spcCol="1270" anchor="ctr" anchorCtr="0">
          <a:noAutofit/>
        </a:bodyPr>
        <a:lstStyle/>
        <a:p>
          <a:pPr marL="0" lvl="0" indent="0" algn="ctr" defTabSz="1644650">
            <a:lnSpc>
              <a:spcPct val="90000"/>
            </a:lnSpc>
            <a:spcBef>
              <a:spcPct val="0"/>
            </a:spcBef>
            <a:spcAft>
              <a:spcPct val="35000"/>
            </a:spcAft>
            <a:buNone/>
          </a:pPr>
          <a:r>
            <a:rPr lang="en-IE" sz="3700" kern="1200" dirty="0"/>
            <a:t>December 2018: </a:t>
          </a:r>
          <a:endParaRPr lang="en-US" sz="3700" kern="1200" dirty="0"/>
        </a:p>
      </dsp:txBody>
      <dsp:txXfrm>
        <a:off x="89573" y="0"/>
        <a:ext cx="3789114" cy="1136734"/>
      </dsp:txXfrm>
    </dsp:sp>
    <dsp:sp modelId="{3E6B29D6-34F0-41F0-8F78-4C388D816662}">
      <dsp:nvSpPr>
        <dsp:cNvPr id="0" name=""/>
        <dsp:cNvSpPr/>
      </dsp:nvSpPr>
      <dsp:spPr>
        <a:xfrm>
          <a:off x="109731" y="1159565"/>
          <a:ext cx="3789114" cy="4525579"/>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74280" tIns="374280" rIns="374280" bIns="374280" numCol="1" spcCol="1270" anchor="t"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IE" sz="1800" kern="1200" dirty="0"/>
            <a:t>A third amendment to the Residential Tenancies (Amendment) Bill is due in the New Year. </a:t>
          </a:r>
        </a:p>
        <a:p>
          <a:pPr marL="0" lvl="0" indent="0" algn="l" defTabSz="711200">
            <a:lnSpc>
              <a:spcPct val="90000"/>
            </a:lnSpc>
            <a:spcBef>
              <a:spcPct val="0"/>
            </a:spcBef>
            <a:spcAft>
              <a:spcPct val="35000"/>
            </a:spcAft>
            <a:buNone/>
          </a:pPr>
          <a:endParaRPr lang="en-US" sz="12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IE" sz="1800" kern="1200" dirty="0"/>
            <a:t>Government gave the new bill it's approval however it will first have to go through the Dáil and Seanad before coming into law.</a:t>
          </a:r>
        </a:p>
        <a:p>
          <a:pPr marL="0" marR="0" lvl="0" indent="0" algn="l" defTabSz="914400" eaLnBrk="1" fontAlgn="auto" latinLnBrk="0" hangingPunct="1">
            <a:lnSpc>
              <a:spcPct val="100000"/>
            </a:lnSpc>
            <a:spcBef>
              <a:spcPct val="0"/>
            </a:spcBef>
            <a:spcAft>
              <a:spcPts val="0"/>
            </a:spcAft>
            <a:buClrTx/>
            <a:buSzTx/>
            <a:buFontTx/>
            <a:buNone/>
            <a:tabLst/>
            <a:defRPr/>
          </a:pPr>
          <a:endParaRPr lang="en-IE" sz="1200" kern="1200" dirty="0"/>
        </a:p>
        <a:p>
          <a:pPr marL="0" marR="0" lvl="0" indent="0" algn="l" defTabSz="914400" eaLnBrk="1" fontAlgn="auto" latinLnBrk="0" hangingPunct="1">
            <a:lnSpc>
              <a:spcPct val="100000"/>
            </a:lnSpc>
            <a:spcBef>
              <a:spcPct val="0"/>
            </a:spcBef>
            <a:spcAft>
              <a:spcPts val="0"/>
            </a:spcAft>
            <a:buClrTx/>
            <a:buSzTx/>
            <a:buFontTx/>
            <a:buNone/>
            <a:tabLst/>
            <a:defRPr/>
          </a:pPr>
          <a:endParaRPr lang="en-IE" sz="12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IE" sz="1800" kern="1200" dirty="0"/>
            <a:t>Minister Eoghan Murphy issued a statement on the Bill as detailed throughout this presentation.</a:t>
          </a:r>
        </a:p>
        <a:p>
          <a:pPr marL="0" lvl="0" algn="l" defTabSz="711200">
            <a:lnSpc>
              <a:spcPct val="90000"/>
            </a:lnSpc>
            <a:spcBef>
              <a:spcPct val="0"/>
            </a:spcBef>
            <a:spcAft>
              <a:spcPct val="35000"/>
            </a:spcAft>
            <a:buNone/>
          </a:pPr>
          <a:endParaRPr lang="en-US" sz="1600" kern="1200" dirty="0"/>
        </a:p>
      </dsp:txBody>
      <dsp:txXfrm>
        <a:off x="109731" y="1159565"/>
        <a:ext cx="3789114" cy="4525579"/>
      </dsp:txXfrm>
    </dsp:sp>
    <dsp:sp modelId="{FCED2E4B-64CD-48C7-96DA-AAA8BB34B1BE}">
      <dsp:nvSpPr>
        <dsp:cNvPr id="0" name=""/>
        <dsp:cNvSpPr/>
      </dsp:nvSpPr>
      <dsp:spPr>
        <a:xfrm>
          <a:off x="3968668" y="0"/>
          <a:ext cx="3789114" cy="1136734"/>
        </a:xfrm>
        <a:prstGeom prst="rect">
          <a:avLst/>
        </a:prstGeom>
        <a:gradFill rotWithShape="0">
          <a:gsLst>
            <a:gs pos="0">
              <a:schemeClr val="accent2">
                <a:hueOff val="-4377215"/>
                <a:satOff val="-3950"/>
                <a:lumOff val="-881"/>
                <a:alphaOff val="0"/>
                <a:tint val="98000"/>
                <a:hueMod val="94000"/>
                <a:satMod val="130000"/>
                <a:lumMod val="128000"/>
              </a:schemeClr>
            </a:gs>
            <a:gs pos="100000">
              <a:schemeClr val="accent2">
                <a:hueOff val="-4377215"/>
                <a:satOff val="-3950"/>
                <a:lumOff val="-881"/>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9424" tIns="299424" rIns="299424" bIns="299424" numCol="1" spcCol="1270" anchor="ctr" anchorCtr="0">
          <a:noAutofit/>
        </a:bodyPr>
        <a:lstStyle/>
        <a:p>
          <a:pPr marL="0" lvl="0" indent="0" algn="ctr" defTabSz="1644650">
            <a:lnSpc>
              <a:spcPct val="90000"/>
            </a:lnSpc>
            <a:spcBef>
              <a:spcPct val="0"/>
            </a:spcBef>
            <a:spcAft>
              <a:spcPct val="35000"/>
            </a:spcAft>
            <a:buNone/>
          </a:pPr>
          <a:r>
            <a:rPr lang="en-IE" sz="3700" kern="1200" dirty="0"/>
            <a:t>January 2019: </a:t>
          </a:r>
          <a:endParaRPr lang="en-US" sz="3700" kern="1200" dirty="0"/>
        </a:p>
      </dsp:txBody>
      <dsp:txXfrm>
        <a:off x="3968668" y="0"/>
        <a:ext cx="3789114" cy="1136734"/>
      </dsp:txXfrm>
    </dsp:sp>
    <dsp:sp modelId="{69D9AAE4-2360-4040-A864-45F56660878B}">
      <dsp:nvSpPr>
        <dsp:cNvPr id="0" name=""/>
        <dsp:cNvSpPr/>
      </dsp:nvSpPr>
      <dsp:spPr>
        <a:xfrm>
          <a:off x="4076677" y="1186066"/>
          <a:ext cx="3600742" cy="4507259"/>
        </a:xfrm>
        <a:prstGeom prst="rect">
          <a:avLst/>
        </a:prstGeom>
        <a:solidFill>
          <a:schemeClr val="accent2">
            <a:tint val="40000"/>
            <a:alpha val="90000"/>
            <a:hueOff val="-4916723"/>
            <a:satOff val="-2883"/>
            <a:lumOff val="-359"/>
            <a:alphaOff val="0"/>
          </a:schemeClr>
        </a:solidFill>
        <a:ln w="9525" cap="rnd" cmpd="sng" algn="ctr">
          <a:solidFill>
            <a:schemeClr val="accent2">
              <a:tint val="40000"/>
              <a:alpha val="90000"/>
              <a:hueOff val="-4916723"/>
              <a:satOff val="-2883"/>
              <a:lumOff val="-359"/>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65037" tIns="365037" rIns="365037" bIns="365037" numCol="1" spcCol="1270" anchor="t" anchorCtr="0">
          <a:noAutofit/>
        </a:bodyPr>
        <a:lstStyle/>
        <a:p>
          <a:pPr marL="0" lvl="0" indent="0" algn="l" defTabSz="800100">
            <a:lnSpc>
              <a:spcPct val="90000"/>
            </a:lnSpc>
            <a:spcBef>
              <a:spcPct val="0"/>
            </a:spcBef>
            <a:spcAft>
              <a:spcPct val="35000"/>
            </a:spcAft>
            <a:buNone/>
          </a:pPr>
          <a:r>
            <a:rPr lang="en-GB" sz="1800" kern="1200" dirty="0"/>
            <a:t>I</a:t>
          </a:r>
          <a:r>
            <a:rPr lang="en-IE" sz="1800" kern="1200" dirty="0"/>
            <a:t>PAV writes to Minister Eoghan Murphy TD</a:t>
          </a:r>
        </a:p>
        <a:p>
          <a:pPr marL="0" lvl="0" indent="0" algn="l" defTabSz="800100">
            <a:lnSpc>
              <a:spcPct val="90000"/>
            </a:lnSpc>
            <a:spcBef>
              <a:spcPct val="0"/>
            </a:spcBef>
            <a:spcAft>
              <a:spcPct val="35000"/>
            </a:spcAft>
            <a:buNone/>
          </a:pPr>
          <a:endParaRPr lang="en-US" sz="1600" kern="1200" dirty="0"/>
        </a:p>
        <a:p>
          <a:pPr marL="0" lvl="0" indent="0" algn="l" defTabSz="800100">
            <a:lnSpc>
              <a:spcPct val="90000"/>
            </a:lnSpc>
            <a:spcBef>
              <a:spcPct val="0"/>
            </a:spcBef>
            <a:spcAft>
              <a:spcPct val="35000"/>
            </a:spcAft>
            <a:buNone/>
          </a:pPr>
          <a:r>
            <a:rPr lang="en-IE" sz="1800" kern="1200" dirty="0"/>
            <a:t>IPAV writes to Deputy Darragh O’Brien TD</a:t>
          </a:r>
        </a:p>
        <a:p>
          <a:pPr marL="0" lvl="0" indent="0" algn="l" defTabSz="800100">
            <a:lnSpc>
              <a:spcPct val="90000"/>
            </a:lnSpc>
            <a:spcBef>
              <a:spcPct val="0"/>
            </a:spcBef>
            <a:spcAft>
              <a:spcPct val="35000"/>
            </a:spcAft>
            <a:buNone/>
          </a:pPr>
          <a:r>
            <a:rPr lang="en-IE" sz="1800" kern="1200" dirty="0"/>
            <a:t> </a:t>
          </a:r>
          <a:endParaRPr lang="en-US" sz="1800" kern="1200" dirty="0"/>
        </a:p>
      </dsp:txBody>
      <dsp:txXfrm>
        <a:off x="4076677" y="1186066"/>
        <a:ext cx="3600742" cy="4507259"/>
      </dsp:txXfrm>
    </dsp:sp>
    <dsp:sp modelId="{C49E5935-E6A4-402A-A39A-7CF234D5C312}">
      <dsp:nvSpPr>
        <dsp:cNvPr id="0" name=""/>
        <dsp:cNvSpPr/>
      </dsp:nvSpPr>
      <dsp:spPr>
        <a:xfrm>
          <a:off x="7826506" y="0"/>
          <a:ext cx="3789114" cy="1136734"/>
        </a:xfrm>
        <a:prstGeom prst="rect">
          <a:avLst/>
        </a:prstGeom>
        <a:gradFill rotWithShape="0">
          <a:gsLst>
            <a:gs pos="0">
              <a:schemeClr val="accent2">
                <a:hueOff val="-8754431"/>
                <a:satOff val="-7900"/>
                <a:lumOff val="-1762"/>
                <a:alphaOff val="0"/>
                <a:tint val="98000"/>
                <a:hueMod val="94000"/>
                <a:satMod val="130000"/>
                <a:lumMod val="128000"/>
              </a:schemeClr>
            </a:gs>
            <a:gs pos="100000">
              <a:schemeClr val="accent2">
                <a:hueOff val="-8754431"/>
                <a:satOff val="-7900"/>
                <a:lumOff val="-1762"/>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9424" tIns="299424" rIns="299424" bIns="299424" numCol="1" spcCol="1270" anchor="ctr" anchorCtr="0">
          <a:noAutofit/>
        </a:bodyPr>
        <a:lstStyle/>
        <a:p>
          <a:pPr marL="0" lvl="0" indent="0" algn="ctr" defTabSz="1644650">
            <a:lnSpc>
              <a:spcPct val="90000"/>
            </a:lnSpc>
            <a:spcBef>
              <a:spcPct val="0"/>
            </a:spcBef>
            <a:spcAft>
              <a:spcPct val="35000"/>
            </a:spcAft>
            <a:buNone/>
          </a:pPr>
          <a:r>
            <a:rPr lang="en-IE" sz="3700" kern="1200" dirty="0"/>
            <a:t>February 2019:</a:t>
          </a:r>
          <a:endParaRPr lang="en-US" sz="3700" kern="1200" dirty="0"/>
        </a:p>
      </dsp:txBody>
      <dsp:txXfrm>
        <a:off x="7826506" y="0"/>
        <a:ext cx="3789114" cy="1136734"/>
      </dsp:txXfrm>
    </dsp:sp>
    <dsp:sp modelId="{726F374C-9F44-42BC-ABD7-FC15EB26A034}">
      <dsp:nvSpPr>
        <dsp:cNvPr id="0" name=""/>
        <dsp:cNvSpPr/>
      </dsp:nvSpPr>
      <dsp:spPr>
        <a:xfrm>
          <a:off x="7979404" y="1162940"/>
          <a:ext cx="3642846" cy="4512555"/>
        </a:xfrm>
        <a:prstGeom prst="rect">
          <a:avLst/>
        </a:prstGeom>
        <a:solidFill>
          <a:schemeClr val="accent2">
            <a:tint val="40000"/>
            <a:alpha val="90000"/>
            <a:hueOff val="-9833447"/>
            <a:satOff val="-5766"/>
            <a:lumOff val="-718"/>
            <a:alphaOff val="0"/>
          </a:schemeClr>
        </a:solidFill>
        <a:ln w="9525" cap="rnd" cmpd="sng" algn="ctr">
          <a:solidFill>
            <a:schemeClr val="accent2">
              <a:tint val="40000"/>
              <a:alpha val="90000"/>
              <a:hueOff val="-9833447"/>
              <a:satOff val="-5766"/>
              <a:lumOff val="-718"/>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67165" tIns="367165" rIns="367165" bIns="367165" numCol="1" spcCol="1270" anchor="t" anchorCtr="0">
          <a:noAutofit/>
        </a:bodyPr>
        <a:lstStyle/>
        <a:p>
          <a:pPr marL="0" lvl="0" algn="l" defTabSz="889000">
            <a:lnSpc>
              <a:spcPct val="90000"/>
            </a:lnSpc>
            <a:spcBef>
              <a:spcPct val="0"/>
            </a:spcBef>
            <a:spcAft>
              <a:spcPct val="35000"/>
            </a:spcAft>
            <a:buNone/>
          </a:pPr>
          <a:r>
            <a:rPr lang="en-IE" sz="1800" kern="1200" dirty="0"/>
            <a:t>The </a:t>
          </a:r>
          <a:r>
            <a:rPr lang="en-GB" sz="1800" kern="1200" dirty="0"/>
            <a:t>bill is currently before Dáil Éireann, Third Stage, also known as Committee Stage</a:t>
          </a:r>
          <a:endParaRPr lang="en-US" sz="1800" kern="1200" dirty="0"/>
        </a:p>
        <a:p>
          <a:pPr marL="0" marR="0" lvl="0" indent="0" algn="l" defTabSz="914400" eaLnBrk="1" fontAlgn="auto" latinLnBrk="0" hangingPunct="1">
            <a:lnSpc>
              <a:spcPct val="100000"/>
            </a:lnSpc>
            <a:spcBef>
              <a:spcPct val="0"/>
            </a:spcBef>
            <a:spcAft>
              <a:spcPts val="0"/>
            </a:spcAft>
            <a:buClrTx/>
            <a:buSzTx/>
            <a:buFontTx/>
            <a:buNone/>
            <a:tabLst/>
            <a:defRPr/>
          </a:pPr>
          <a:endParaRPr lang="en-IE" sz="18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IE" sz="1800" kern="1200" dirty="0"/>
            <a:t>IPAV meets with Deputy Darragh O’Brien TD</a:t>
          </a:r>
        </a:p>
        <a:p>
          <a:pPr marL="0" lvl="0" algn="l" defTabSz="889000">
            <a:lnSpc>
              <a:spcPct val="90000"/>
            </a:lnSpc>
            <a:spcBef>
              <a:spcPct val="0"/>
            </a:spcBef>
            <a:spcAft>
              <a:spcPct val="35000"/>
            </a:spcAft>
            <a:buNone/>
          </a:pPr>
          <a:endParaRPr lang="en-IE" sz="1800" kern="1200" dirty="0"/>
        </a:p>
        <a:p>
          <a:pPr marL="0" lvl="0" algn="l" defTabSz="889000">
            <a:lnSpc>
              <a:spcPct val="90000"/>
            </a:lnSpc>
            <a:spcBef>
              <a:spcPct val="0"/>
            </a:spcBef>
            <a:spcAft>
              <a:spcPct val="35000"/>
            </a:spcAft>
            <a:buNone/>
          </a:pPr>
          <a:r>
            <a:rPr lang="en-IE" sz="1800" kern="1200" dirty="0"/>
            <a:t>IPAV asks if Committee open to submissions</a:t>
          </a:r>
          <a:endParaRPr lang="en-US" sz="1800" kern="1200" dirty="0"/>
        </a:p>
      </dsp:txBody>
      <dsp:txXfrm>
        <a:off x="7979404" y="1162940"/>
        <a:ext cx="3642846" cy="4512555"/>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729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EB1D79A5-FAC8-45CE-A6D7-60B43BD60954}" type="datetimeFigureOut">
              <a:rPr lang="en-IE" smtClean="0"/>
              <a:t>13/02/2019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165300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053062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2025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244638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75400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1864533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60529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3877832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1093514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1D79A5-FAC8-45CE-A6D7-60B43BD60954}" type="datetimeFigureOut">
              <a:rPr lang="en-IE" smtClean="0"/>
              <a:t>13/02/2019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1631214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1D79A5-FAC8-45CE-A6D7-60B43BD60954}" type="datetimeFigureOut">
              <a:rPr lang="en-IE" smtClean="0"/>
              <a:t>13/02/2019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1532224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1D79A5-FAC8-45CE-A6D7-60B43BD60954}" type="datetimeFigureOut">
              <a:rPr lang="en-IE" smtClean="0"/>
              <a:t>13/02/2019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150023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1D79A5-FAC8-45CE-A6D7-60B43BD60954}" type="datetimeFigureOut">
              <a:rPr lang="en-IE" smtClean="0"/>
              <a:t>13/02/2019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3771967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D79A5-FAC8-45CE-A6D7-60B43BD60954}" type="datetimeFigureOut">
              <a:rPr lang="en-IE" smtClean="0"/>
              <a:t>13/02/2019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580623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1D79A5-FAC8-45CE-A6D7-60B43BD60954}" type="datetimeFigureOut">
              <a:rPr lang="en-IE" smtClean="0"/>
              <a:t>13/02/2019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169864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1D79A5-FAC8-45CE-A6D7-60B43BD60954}" type="datetimeFigureOut">
              <a:rPr lang="en-IE" smtClean="0"/>
              <a:t>13/02/2019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48DB34-D084-4D6D-9280-942FCFE8B02F}" type="slidenum">
              <a:rPr lang="en-IE" smtClean="0"/>
              <a:t>‹#›</a:t>
            </a:fld>
            <a:endParaRPr lang="en-IE"/>
          </a:p>
        </p:txBody>
      </p:sp>
    </p:spTree>
    <p:extLst>
      <p:ext uri="{BB962C8B-B14F-4D97-AF65-F5344CB8AC3E}">
        <p14:creationId xmlns:p14="http://schemas.microsoft.com/office/powerpoint/2010/main" val="2785900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4408F"/>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B1D79A5-FAC8-45CE-A6D7-60B43BD60954}" type="datetimeFigureOut">
              <a:rPr lang="en-IE" smtClean="0"/>
              <a:t>13/02/2019</a:t>
            </a:fld>
            <a:endParaRPr lang="en-I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D48DB34-D084-4D6D-9280-942FCFE8B02F}" type="slidenum">
              <a:rPr lang="en-IE" smtClean="0"/>
              <a:t>‹#›</a:t>
            </a:fld>
            <a:endParaRPr lang="en-IE"/>
          </a:p>
        </p:txBody>
      </p:sp>
    </p:spTree>
    <p:extLst>
      <p:ext uri="{BB962C8B-B14F-4D97-AF65-F5344CB8AC3E}">
        <p14:creationId xmlns:p14="http://schemas.microsoft.com/office/powerpoint/2010/main" val="146992453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F34A-E8A2-4215-BAE9-A6401F79661C}"/>
              </a:ext>
            </a:extLst>
          </p:cNvPr>
          <p:cNvSpPr>
            <a:spLocks noGrp="1"/>
          </p:cNvSpPr>
          <p:nvPr>
            <p:ph type="ctrTitle"/>
          </p:nvPr>
        </p:nvSpPr>
        <p:spPr>
          <a:xfrm>
            <a:off x="838199" y="2536166"/>
            <a:ext cx="8550500" cy="2499473"/>
          </a:xfrm>
        </p:spPr>
        <p:txBody>
          <a:bodyPr anchor="ctr">
            <a:normAutofit/>
          </a:bodyPr>
          <a:lstStyle/>
          <a:p>
            <a:r>
              <a:rPr lang="en-IE" sz="3600" b="1" dirty="0"/>
              <a:t>Heads of New Residential Tenancies (Amendment) Bill</a:t>
            </a:r>
            <a:br>
              <a:rPr lang="en-IE" sz="3600" b="1" dirty="0"/>
            </a:br>
            <a:br>
              <a:rPr lang="en-IE" sz="3600" b="1" dirty="0"/>
            </a:br>
            <a:r>
              <a:rPr lang="en-IE" sz="3600" b="1" dirty="0"/>
              <a:t>What Are the Implications? </a:t>
            </a:r>
            <a:endParaRPr lang="en-IE" sz="3600" dirty="0"/>
          </a:p>
        </p:txBody>
      </p:sp>
      <p:sp>
        <p:nvSpPr>
          <p:cNvPr id="3" name="Subtitle 2">
            <a:extLst>
              <a:ext uri="{FF2B5EF4-FFF2-40B4-BE49-F238E27FC236}">
                <a16:creationId xmlns:a16="http://schemas.microsoft.com/office/drawing/2014/main" id="{4B01C05D-58E0-4956-8AF2-D31B0F666E01}"/>
              </a:ext>
            </a:extLst>
          </p:cNvPr>
          <p:cNvSpPr>
            <a:spLocks noGrp="1"/>
          </p:cNvSpPr>
          <p:nvPr>
            <p:ph type="subTitle" idx="1"/>
          </p:nvPr>
        </p:nvSpPr>
        <p:spPr>
          <a:xfrm>
            <a:off x="7961258" y="4525347"/>
            <a:ext cx="3258675" cy="1737360"/>
          </a:xfrm>
        </p:spPr>
        <p:txBody>
          <a:bodyPr anchor="ctr">
            <a:normAutofit/>
          </a:bodyPr>
          <a:lstStyle/>
          <a:p>
            <a:pPr algn="l"/>
            <a:r>
              <a:rPr lang="en-IE" dirty="0"/>
              <a:t>By Pat Davitt FIPAV REV MMCEPI</a:t>
            </a:r>
          </a:p>
          <a:p>
            <a:pPr algn="l"/>
            <a:r>
              <a:rPr lang="en-IE" dirty="0"/>
              <a:t>CEO, IPAV</a:t>
            </a:r>
          </a:p>
        </p:txBody>
      </p:sp>
      <p:pic>
        <p:nvPicPr>
          <p:cNvPr id="5" name="Picture 4">
            <a:extLst>
              <a:ext uri="{FF2B5EF4-FFF2-40B4-BE49-F238E27FC236}">
                <a16:creationId xmlns:a16="http://schemas.microsoft.com/office/drawing/2014/main" id="{9CDC3B0A-6A90-4811-9D05-86DA09E82C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973" y="862178"/>
            <a:ext cx="7486053" cy="1470475"/>
          </a:xfrm>
          <a:prstGeom prst="rect">
            <a:avLst/>
          </a:prstGeom>
        </p:spPr>
      </p:pic>
      <p:sp>
        <p:nvSpPr>
          <p:cNvPr id="6" name="TextBox 5">
            <a:extLst>
              <a:ext uri="{FF2B5EF4-FFF2-40B4-BE49-F238E27FC236}">
                <a16:creationId xmlns:a16="http://schemas.microsoft.com/office/drawing/2014/main" id="{53EB2196-D739-4BE9-8159-845F119FC643}"/>
              </a:ext>
            </a:extLst>
          </p:cNvPr>
          <p:cNvSpPr txBox="1"/>
          <p:nvPr/>
        </p:nvSpPr>
        <p:spPr>
          <a:xfrm>
            <a:off x="838199" y="5616376"/>
            <a:ext cx="5022761" cy="830997"/>
          </a:xfrm>
          <a:prstGeom prst="rect">
            <a:avLst/>
          </a:prstGeom>
          <a:noFill/>
        </p:spPr>
        <p:txBody>
          <a:bodyPr wrap="square" rtlCol="0">
            <a:spAutoFit/>
          </a:bodyPr>
          <a:lstStyle/>
          <a:p>
            <a:r>
              <a:rPr lang="en-IE" sz="2400" b="1" dirty="0"/>
              <a:t>By Pat Davitt FIPAV REV MMCEPI</a:t>
            </a:r>
          </a:p>
          <a:p>
            <a:r>
              <a:rPr lang="en-IE" sz="2400" b="1" dirty="0"/>
              <a:t>CEO, IPAV </a:t>
            </a:r>
          </a:p>
        </p:txBody>
      </p:sp>
    </p:spTree>
    <p:extLst>
      <p:ext uri="{BB962C8B-B14F-4D97-AF65-F5344CB8AC3E}">
        <p14:creationId xmlns:p14="http://schemas.microsoft.com/office/powerpoint/2010/main" val="1249018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36483" y="0"/>
            <a:ext cx="6721140" cy="937719"/>
          </a:xfrm>
        </p:spPr>
        <p:txBody>
          <a:bodyPr/>
          <a:lstStyle/>
          <a:p>
            <a:r>
              <a:rPr lang="en-IE" b="1" dirty="0"/>
              <a:t>The Minister’s Press Release:</a:t>
            </a:r>
          </a:p>
        </p:txBody>
      </p:sp>
      <p:sp>
        <p:nvSpPr>
          <p:cNvPr id="6" name="Rectangle 5">
            <a:extLst>
              <a:ext uri="{FF2B5EF4-FFF2-40B4-BE49-F238E27FC236}">
                <a16:creationId xmlns:a16="http://schemas.microsoft.com/office/drawing/2014/main" id="{199F2489-AEAF-4566-827E-82B27F5C3A23}"/>
              </a:ext>
            </a:extLst>
          </p:cNvPr>
          <p:cNvSpPr/>
          <p:nvPr/>
        </p:nvSpPr>
        <p:spPr>
          <a:xfrm>
            <a:off x="81824" y="1395222"/>
            <a:ext cx="10959106" cy="3416320"/>
          </a:xfrm>
          <a:prstGeom prst="rect">
            <a:avLst/>
          </a:prstGeom>
        </p:spPr>
        <p:txBody>
          <a:bodyPr wrap="square">
            <a:spAutoFit/>
          </a:bodyPr>
          <a:lstStyle/>
          <a:p>
            <a:pPr algn="just">
              <a:lnSpc>
                <a:spcPct val="90000"/>
              </a:lnSpc>
            </a:pPr>
            <a:r>
              <a:rPr lang="en-IE" sz="2400" dirty="0">
                <a:solidFill>
                  <a:schemeClr val="tx2"/>
                </a:solidFill>
              </a:rPr>
              <a:t>	</a:t>
            </a:r>
            <a:r>
              <a:rPr lang="en-IE" sz="2400" b="1" dirty="0">
                <a:solidFill>
                  <a:schemeClr val="tx2"/>
                </a:solidFill>
              </a:rPr>
              <a:t>Purpose Built Student Accommodation</a:t>
            </a:r>
          </a:p>
          <a:p>
            <a:pPr algn="just">
              <a:lnSpc>
                <a:spcPct val="90000"/>
              </a:lnSpc>
            </a:pPr>
            <a:endParaRPr lang="en-IE" sz="2400" b="1" dirty="0">
              <a:solidFill>
                <a:schemeClr val="tx2"/>
              </a:solidFill>
            </a:endParaRPr>
          </a:p>
          <a:p>
            <a:pPr marL="342900" indent="-342900" algn="just">
              <a:lnSpc>
                <a:spcPct val="90000"/>
              </a:lnSpc>
              <a:buClr>
                <a:schemeClr val="tx2"/>
              </a:buClr>
              <a:buFont typeface="Wingdings" panose="05000000000000000000" pitchFamily="2" charset="2"/>
              <a:buChar char="§"/>
            </a:pPr>
            <a:r>
              <a:rPr lang="en-IE" sz="2400" dirty="0"/>
              <a:t>“Other significant proposed amendments to the Bill are being worked on by my officials and by officials in the Department of Education and Skills and in the Office of the Attorney General to possibly extend the application of certain provisions of the Residential Tenancies Acts, particularly those connected to rent setting, to purpose built student (specific) accommodation let under licence by private providers or let under licence/tenancy by public providers.”</a:t>
            </a:r>
          </a:p>
          <a:p>
            <a:pPr marL="342900" indent="-342900" algn="just">
              <a:lnSpc>
                <a:spcPct val="90000"/>
              </a:lnSpc>
              <a:buFont typeface="Wingdings" panose="05000000000000000000" pitchFamily="2" charset="2"/>
              <a:buChar char="§"/>
            </a:pPr>
            <a:endParaRPr lang="en-IE" sz="2400" dirty="0"/>
          </a:p>
          <a:p>
            <a:pPr algn="just">
              <a:lnSpc>
                <a:spcPct val="90000"/>
              </a:lnSpc>
            </a:pPr>
            <a:r>
              <a:rPr lang="en-IE" sz="2400" dirty="0">
                <a:solidFill>
                  <a:schemeClr val="tx2"/>
                </a:solidFill>
              </a:rPr>
              <a:t>	</a:t>
            </a:r>
            <a:endParaRPr lang="en-IE" sz="2400" dirty="0"/>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2038972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36483" y="0"/>
            <a:ext cx="6721140" cy="937719"/>
          </a:xfrm>
        </p:spPr>
        <p:txBody>
          <a:bodyPr/>
          <a:lstStyle/>
          <a:p>
            <a:r>
              <a:rPr lang="en-IE" b="1" dirty="0"/>
              <a:t>The Minister’s Press Release:</a:t>
            </a:r>
          </a:p>
        </p:txBody>
      </p:sp>
      <p:sp>
        <p:nvSpPr>
          <p:cNvPr id="6" name="Rectangle 5">
            <a:extLst>
              <a:ext uri="{FF2B5EF4-FFF2-40B4-BE49-F238E27FC236}">
                <a16:creationId xmlns:a16="http://schemas.microsoft.com/office/drawing/2014/main" id="{199F2489-AEAF-4566-827E-82B27F5C3A23}"/>
              </a:ext>
            </a:extLst>
          </p:cNvPr>
          <p:cNvSpPr/>
          <p:nvPr/>
        </p:nvSpPr>
        <p:spPr>
          <a:xfrm>
            <a:off x="90968" y="937719"/>
            <a:ext cx="10959106" cy="4081117"/>
          </a:xfrm>
          <a:prstGeom prst="rect">
            <a:avLst/>
          </a:prstGeom>
        </p:spPr>
        <p:txBody>
          <a:bodyPr wrap="square">
            <a:spAutoFit/>
          </a:bodyPr>
          <a:lstStyle/>
          <a:p>
            <a:pPr algn="just">
              <a:lnSpc>
                <a:spcPct val="90000"/>
              </a:lnSpc>
            </a:pPr>
            <a:r>
              <a:rPr lang="en-IE" sz="2400" dirty="0">
                <a:solidFill>
                  <a:schemeClr val="tx2"/>
                </a:solidFill>
              </a:rPr>
              <a:t>	</a:t>
            </a:r>
            <a:endParaRPr lang="en-IE" sz="2400" dirty="0"/>
          </a:p>
          <a:p>
            <a:pPr algn="just">
              <a:lnSpc>
                <a:spcPct val="90000"/>
              </a:lnSpc>
            </a:pPr>
            <a:r>
              <a:rPr lang="en-IE" sz="2400" dirty="0">
                <a:solidFill>
                  <a:schemeClr val="tx2"/>
                </a:solidFill>
              </a:rPr>
              <a:t>	</a:t>
            </a:r>
            <a:r>
              <a:rPr lang="en-IE" sz="2400" b="1" dirty="0">
                <a:solidFill>
                  <a:schemeClr val="tx2"/>
                </a:solidFill>
              </a:rPr>
              <a:t>General</a:t>
            </a:r>
          </a:p>
          <a:p>
            <a:pPr algn="just">
              <a:lnSpc>
                <a:spcPct val="90000"/>
              </a:lnSpc>
            </a:pPr>
            <a:endParaRPr lang="en-IE" sz="2400" b="1" dirty="0">
              <a:solidFill>
                <a:schemeClr val="tx2"/>
              </a:solidFill>
            </a:endParaRPr>
          </a:p>
          <a:p>
            <a:pPr marL="342900" indent="-342900" algn="just">
              <a:lnSpc>
                <a:spcPct val="90000"/>
              </a:lnSpc>
              <a:buClr>
                <a:schemeClr val="tx2"/>
              </a:buClr>
              <a:buFont typeface="Wingdings" panose="05000000000000000000" pitchFamily="2" charset="2"/>
              <a:buChar char="§"/>
            </a:pPr>
            <a:r>
              <a:rPr lang="en-IE" sz="2400" dirty="0"/>
              <a:t>“The proposed new powers for the RTB are a crucial first step in expanding its overall role and function as part of a multi-annual change management programme to proactively enforce tenancy law within the rental sector, while also robustly defending the rights of tenants and landlords alike.”</a:t>
            </a:r>
          </a:p>
          <a:p>
            <a:pPr algn="just">
              <a:lnSpc>
                <a:spcPct val="90000"/>
              </a:lnSpc>
            </a:pPr>
            <a:r>
              <a:rPr lang="en-IE" sz="2400" dirty="0"/>
              <a:t> </a:t>
            </a:r>
          </a:p>
          <a:p>
            <a:pPr marL="342900" indent="-342900" algn="just">
              <a:lnSpc>
                <a:spcPct val="90000"/>
              </a:lnSpc>
              <a:buClr>
                <a:schemeClr val="tx2"/>
              </a:buClr>
              <a:buFont typeface="Wingdings" panose="05000000000000000000" pitchFamily="2" charset="2"/>
              <a:buChar char="§"/>
            </a:pPr>
            <a:r>
              <a:rPr lang="en-IE" sz="2400" dirty="0"/>
              <a:t>“The supply of new homes is increasing. As it increases we need to protect those who are renting while we also reform our rented sector. Not only will this help as we continue to address the crisis in homelessness, it will also deliver greater stability and transparency to the rental sector.”</a:t>
            </a: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3493705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43064"/>
            <a:ext cx="6721140" cy="937719"/>
          </a:xfrm>
        </p:spPr>
        <p:txBody>
          <a:bodyPr/>
          <a:lstStyle/>
          <a:p>
            <a:r>
              <a:rPr lang="en-IE" b="1" dirty="0"/>
              <a:t>IPAV’s Position:</a:t>
            </a:r>
          </a:p>
        </p:txBody>
      </p:sp>
      <p:sp>
        <p:nvSpPr>
          <p:cNvPr id="6" name="Rectangle 5">
            <a:extLst>
              <a:ext uri="{FF2B5EF4-FFF2-40B4-BE49-F238E27FC236}">
                <a16:creationId xmlns:a16="http://schemas.microsoft.com/office/drawing/2014/main" id="{199F2489-AEAF-4566-827E-82B27F5C3A23}"/>
              </a:ext>
            </a:extLst>
          </p:cNvPr>
          <p:cNvSpPr/>
          <p:nvPr/>
        </p:nvSpPr>
        <p:spPr>
          <a:xfrm>
            <a:off x="334021" y="1204283"/>
            <a:ext cx="10213776" cy="5607304"/>
          </a:xfrm>
          <a:prstGeom prst="rect">
            <a:avLst/>
          </a:prstGeom>
        </p:spPr>
        <p:txBody>
          <a:bodyPr wrap="square">
            <a:spAutoFit/>
          </a:bodyPr>
          <a:lstStyle/>
          <a:p>
            <a:pPr marR="76200" algn="just">
              <a:lnSpc>
                <a:spcPct val="107000"/>
              </a:lnSpc>
              <a:spcAft>
                <a:spcPts val="0"/>
              </a:spcAft>
            </a:pPr>
            <a:r>
              <a:rPr lang="en-IE" sz="2400" b="1" dirty="0">
                <a:solidFill>
                  <a:schemeClr val="tx2"/>
                </a:solidFill>
              </a:rPr>
              <a:t>	</a:t>
            </a:r>
            <a:r>
              <a:rPr lang="en-IE" sz="2400" b="1" dirty="0">
                <a:solidFill>
                  <a:schemeClr val="tx2"/>
                </a:solidFill>
                <a:latin typeface="Calibri" panose="020F0502020204030204" pitchFamily="34" charset="0"/>
                <a:ea typeface="Calibri" panose="020F0502020204030204" pitchFamily="34" charset="0"/>
                <a:cs typeface="Calibri" panose="020F0502020204030204" pitchFamily="34" charset="0"/>
              </a:rPr>
              <a:t>Positive:  </a:t>
            </a:r>
          </a:p>
          <a:p>
            <a:pPr marR="76200" algn="just">
              <a:lnSpc>
                <a:spcPct val="107000"/>
              </a:lnSpc>
              <a:spcAft>
                <a:spcPts val="0"/>
              </a:spcAft>
            </a:pPr>
            <a:r>
              <a:rPr lang="en-IE" sz="2400" dirty="0">
                <a:latin typeface="Calibri" panose="020F0502020204030204" pitchFamily="34" charset="0"/>
                <a:ea typeface="Calibri" panose="020F0502020204030204" pitchFamily="34" charset="0"/>
                <a:cs typeface="Calibri" panose="020F0502020204030204" pitchFamily="34" charset="0"/>
              </a:rPr>
              <a:t>To make it a criminal offence for landlords to implement a rent increase that contravenes the law and for failure to register a tenancy with the Residential Tenancies Board (RTB). </a:t>
            </a:r>
          </a:p>
          <a:p>
            <a:pPr marR="76200" algn="just">
              <a:lnSpc>
                <a:spcPct val="107000"/>
              </a:lnSpc>
              <a:spcAft>
                <a:spcPts val="0"/>
              </a:spcAft>
            </a:pPr>
            <a:endParaRPr lang="en-IE" sz="1200" dirty="0">
              <a:latin typeface="Calibri" panose="020F0502020204030204" pitchFamily="34" charset="0"/>
              <a:ea typeface="Calibri" panose="020F0502020204030204" pitchFamily="34" charset="0"/>
              <a:cs typeface="Calibri" panose="020F0502020204030204" pitchFamily="34" charset="0"/>
            </a:endParaRPr>
          </a:p>
          <a:p>
            <a:pPr marR="76200" algn="just">
              <a:lnSpc>
                <a:spcPct val="107000"/>
              </a:lnSpc>
              <a:spcAft>
                <a:spcPts val="0"/>
              </a:spcAft>
            </a:pPr>
            <a:r>
              <a:rPr lang="en-IE" sz="2400" dirty="0">
                <a:latin typeface="Calibri" panose="020F0502020204030204" pitchFamily="34" charset="0"/>
                <a:ea typeface="Calibri" panose="020F0502020204030204" pitchFamily="34" charset="0"/>
                <a:cs typeface="Calibri" panose="020F0502020204030204" pitchFamily="34" charset="0"/>
              </a:rPr>
              <a:t>		(We would propose district court not circuit court  (Cost)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marR="76200" algn="just">
              <a:lnSpc>
                <a:spcPct val="107000"/>
              </a:lnSpc>
              <a:spcAft>
                <a:spcPts val="0"/>
              </a:spcAft>
            </a:pPr>
            <a:r>
              <a:rPr lang="en-IE" sz="2400" dirty="0">
                <a:latin typeface="Calibri" panose="020F0502020204030204" pitchFamily="34" charset="0"/>
                <a:ea typeface="Calibri" panose="020F0502020204030204" pitchFamily="34" charset="0"/>
                <a:cs typeface="Calibri" panose="020F0502020204030204" pitchFamily="34" charset="0"/>
              </a:rPr>
              <a:t>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marR="76200" algn="just">
              <a:lnSpc>
                <a:spcPct val="107000"/>
              </a:lnSpc>
              <a:spcAft>
                <a:spcPts val="0"/>
              </a:spcAft>
            </a:pPr>
            <a:r>
              <a:rPr lang="en-IE" sz="2400"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en-IE" sz="2400" b="1" dirty="0">
                <a:solidFill>
                  <a:schemeClr val="tx2"/>
                </a:solidFill>
                <a:latin typeface="Calibri" panose="020F0502020204030204" pitchFamily="34" charset="0"/>
                <a:ea typeface="Calibri" panose="020F0502020204030204" pitchFamily="34" charset="0"/>
                <a:cs typeface="Calibri" panose="020F0502020204030204" pitchFamily="34" charset="0"/>
              </a:rPr>
              <a:t>Negative: </a:t>
            </a:r>
          </a:p>
          <a:p>
            <a:pPr marR="76200" algn="just">
              <a:lnSpc>
                <a:spcPct val="107000"/>
              </a:lnSpc>
              <a:spcAft>
                <a:spcPts val="0"/>
              </a:spcAft>
            </a:pPr>
            <a:r>
              <a:rPr lang="en-IE" sz="2400" dirty="0">
                <a:latin typeface="Calibri" panose="020F0502020204030204" pitchFamily="34" charset="0"/>
                <a:ea typeface="Calibri" panose="020F0502020204030204" pitchFamily="34" charset="0"/>
                <a:cs typeface="Calibri" panose="020F0502020204030204" pitchFamily="34" charset="0"/>
              </a:rPr>
              <a:t>To compel landlords to pay an annual registration fee to the RTB will drive more landlords from the market as the day-to-day costs of renting a residential unit and complying with the required regulations to go with it are currently very high. 	</a:t>
            </a:r>
          </a:p>
          <a:p>
            <a:pPr marR="76200" algn="just">
              <a:lnSpc>
                <a:spcPct val="107000"/>
              </a:lnSpc>
              <a:spcAft>
                <a:spcPts val="0"/>
              </a:spcAft>
            </a:pPr>
            <a:endParaRPr lang="en-IE" sz="1200" dirty="0">
              <a:latin typeface="Calibri" panose="020F0502020204030204" pitchFamily="34" charset="0"/>
              <a:ea typeface="Calibri" panose="020F0502020204030204" pitchFamily="34" charset="0"/>
              <a:cs typeface="Calibri" panose="020F0502020204030204" pitchFamily="34" charset="0"/>
            </a:endParaRPr>
          </a:p>
          <a:p>
            <a:pPr marR="76200" algn="just">
              <a:lnSpc>
                <a:spcPct val="107000"/>
              </a:lnSpc>
              <a:spcAft>
                <a:spcPts val="0"/>
              </a:spcAft>
            </a:pPr>
            <a:r>
              <a:rPr lang="en-IE" sz="2400" dirty="0">
                <a:latin typeface="Calibri" panose="020F0502020204030204" pitchFamily="34" charset="0"/>
                <a:ea typeface="Calibri" panose="020F0502020204030204" pitchFamily="34" charset="0"/>
                <a:cs typeface="Calibri" panose="020F0502020204030204" pitchFamily="34" charset="0"/>
              </a:rPr>
              <a:t>		(For the purpose of their transparency rental index)</a:t>
            </a:r>
          </a:p>
          <a:p>
            <a:pPr marR="76200" algn="just">
              <a:lnSpc>
                <a:spcPct val="107000"/>
              </a:lnSpc>
              <a:spcAft>
                <a:spcPts val="0"/>
              </a:spcAft>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9074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34022" y="0"/>
            <a:ext cx="6721140" cy="937719"/>
          </a:xfrm>
        </p:spPr>
        <p:txBody>
          <a:bodyPr/>
          <a:lstStyle/>
          <a:p>
            <a:r>
              <a:rPr lang="en-GB" b="1" dirty="0"/>
              <a:t>IPAV’s Main areas of concern: </a:t>
            </a:r>
            <a:endParaRPr lang="en-IE" b="1" dirty="0"/>
          </a:p>
        </p:txBody>
      </p:sp>
      <p:sp>
        <p:nvSpPr>
          <p:cNvPr id="6" name="Rectangle 5">
            <a:extLst>
              <a:ext uri="{FF2B5EF4-FFF2-40B4-BE49-F238E27FC236}">
                <a16:creationId xmlns:a16="http://schemas.microsoft.com/office/drawing/2014/main" id="{199F2489-AEAF-4566-827E-82B27F5C3A23}"/>
              </a:ext>
            </a:extLst>
          </p:cNvPr>
          <p:cNvSpPr/>
          <p:nvPr/>
        </p:nvSpPr>
        <p:spPr>
          <a:xfrm>
            <a:off x="334022" y="1341771"/>
            <a:ext cx="10522868" cy="3975897"/>
          </a:xfrm>
          <a:prstGeom prst="rect">
            <a:avLst/>
          </a:prstGeom>
        </p:spPr>
        <p:txBody>
          <a:bodyPr wrap="square">
            <a:spAutoFit/>
          </a:bodyPr>
          <a:lstStyle/>
          <a:p>
            <a:pPr marL="285750" lvl="0" indent="-285750" algn="just">
              <a:buClr>
                <a:schemeClr val="tx2"/>
              </a:buClr>
              <a:buFont typeface="Wingdings" panose="05000000000000000000" pitchFamily="2" charset="2"/>
              <a:buChar char="§"/>
            </a:pPr>
            <a:r>
              <a:rPr lang="en-IE" sz="2400" dirty="0"/>
              <a:t>Too many </a:t>
            </a:r>
            <a:r>
              <a:rPr lang="en-IE" sz="2400" b="1" dirty="0">
                <a:solidFill>
                  <a:schemeClr val="tx2"/>
                </a:solidFill>
              </a:rPr>
              <a:t>anomalies</a:t>
            </a:r>
            <a:r>
              <a:rPr lang="en-IE" sz="2400" dirty="0"/>
              <a:t> with the Rent Pressure Zones (RPZ) </a:t>
            </a:r>
          </a:p>
          <a:p>
            <a:pPr algn="just"/>
            <a:r>
              <a:rPr lang="en-IE" sz="2400" dirty="0"/>
              <a:t> </a:t>
            </a:r>
          </a:p>
          <a:p>
            <a:pPr marL="285750" lvl="0" indent="-285750" algn="just">
              <a:buClr>
                <a:schemeClr val="tx2"/>
              </a:buClr>
              <a:buFont typeface="Wingdings" panose="05000000000000000000" pitchFamily="2" charset="2"/>
              <a:buChar char="§"/>
            </a:pPr>
            <a:r>
              <a:rPr lang="en-IE" sz="2400" dirty="0"/>
              <a:t>Unfair on landlords who have not or </a:t>
            </a:r>
            <a:r>
              <a:rPr lang="en-IE" sz="2400" b="1" dirty="0">
                <a:solidFill>
                  <a:schemeClr val="tx2"/>
                </a:solidFill>
              </a:rPr>
              <a:t>did not keep increasing tenant’s rent </a:t>
            </a:r>
            <a:r>
              <a:rPr lang="en-IE" sz="2400" dirty="0"/>
              <a:t>as the market rent rose. </a:t>
            </a:r>
          </a:p>
          <a:p>
            <a:pPr algn="just"/>
            <a:endParaRPr lang="en-IE" sz="1200" dirty="0"/>
          </a:p>
          <a:p>
            <a:pPr algn="just"/>
            <a:r>
              <a:rPr lang="en-IE" sz="2400" dirty="0"/>
              <a:t>		Such landlords are penalised for their forbearance and cannot charge 				market rent when a new tenancy is created. </a:t>
            </a:r>
          </a:p>
          <a:p>
            <a:pPr algn="just"/>
            <a:r>
              <a:rPr lang="en-IE" sz="2400" dirty="0"/>
              <a:t> </a:t>
            </a:r>
          </a:p>
          <a:p>
            <a:pPr marL="285750" lvl="0" indent="-285750" algn="just">
              <a:buFont typeface="Wingdings" panose="05000000000000000000" pitchFamily="2" charset="2"/>
              <a:buChar char="§"/>
            </a:pPr>
            <a:r>
              <a:rPr lang="en-IE" sz="2400" b="1" dirty="0">
                <a:solidFill>
                  <a:schemeClr val="tx2"/>
                </a:solidFill>
              </a:rPr>
              <a:t>All new units </a:t>
            </a:r>
            <a:r>
              <a:rPr lang="en-IE" sz="2400" dirty="0"/>
              <a:t>coming onto the market are </a:t>
            </a:r>
            <a:r>
              <a:rPr lang="en-IE" sz="2400" b="1" dirty="0">
                <a:solidFill>
                  <a:schemeClr val="tx2"/>
                </a:solidFill>
              </a:rPr>
              <a:t>exempt</a:t>
            </a:r>
            <a:r>
              <a:rPr lang="en-IE" sz="2400" dirty="0"/>
              <a:t>, as are units which have not been let for two years prior</a:t>
            </a:r>
            <a:r>
              <a:rPr lang="en-IE" sz="2400" b="1" dirty="0">
                <a:solidFill>
                  <a:schemeClr val="tx2"/>
                </a:solidFill>
              </a:rPr>
              <a:t> </a:t>
            </a:r>
            <a:r>
              <a:rPr lang="en-IE" sz="2400" dirty="0"/>
              <a:t>to the coming into the operation of the RPZs. </a:t>
            </a:r>
          </a:p>
          <a:p>
            <a:pPr marL="342900" marR="76200" lvl="0" indent="-342900" algn="just">
              <a:lnSpc>
                <a:spcPct val="106000"/>
              </a:lnSpc>
              <a:spcAft>
                <a:spcPts val="0"/>
              </a:spcAft>
              <a:buFont typeface="Wingdings" panose="05000000000000000000" pitchFamily="2" charset="2"/>
              <a:buChar char="§"/>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3215869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75832"/>
            <a:ext cx="6721140" cy="937719"/>
          </a:xfrm>
        </p:spPr>
        <p:txBody>
          <a:bodyPr/>
          <a:lstStyle/>
          <a:p>
            <a:r>
              <a:rPr lang="en-GB" b="1" dirty="0"/>
              <a:t>IPAV’s Main areas of concern: </a:t>
            </a:r>
            <a:endParaRPr lang="en-IE" b="1" dirty="0"/>
          </a:p>
        </p:txBody>
      </p:sp>
      <p:sp>
        <p:nvSpPr>
          <p:cNvPr id="6" name="Rectangle 5">
            <a:extLst>
              <a:ext uri="{FF2B5EF4-FFF2-40B4-BE49-F238E27FC236}">
                <a16:creationId xmlns:a16="http://schemas.microsoft.com/office/drawing/2014/main" id="{199F2489-AEAF-4566-827E-82B27F5C3A23}"/>
              </a:ext>
            </a:extLst>
          </p:cNvPr>
          <p:cNvSpPr/>
          <p:nvPr/>
        </p:nvSpPr>
        <p:spPr>
          <a:xfrm>
            <a:off x="229659" y="1385109"/>
            <a:ext cx="10340103" cy="4674741"/>
          </a:xfrm>
          <a:prstGeom prst="rect">
            <a:avLst/>
          </a:prstGeom>
        </p:spPr>
        <p:txBody>
          <a:bodyPr wrap="square">
            <a:spAutoFit/>
          </a:bodyPr>
          <a:lstStyle/>
          <a:p>
            <a:pPr marL="342900" indent="-342900" algn="just">
              <a:buClr>
                <a:schemeClr val="tx2"/>
              </a:buClr>
              <a:buFont typeface="Wingdings" panose="05000000000000000000" pitchFamily="2" charset="2"/>
              <a:buChar char="§"/>
            </a:pPr>
            <a:r>
              <a:rPr lang="en-IE" sz="2400" dirty="0"/>
              <a:t>Under </a:t>
            </a:r>
            <a:r>
              <a:rPr lang="en-IE" sz="2400" b="1" dirty="0">
                <a:solidFill>
                  <a:schemeClr val="tx2"/>
                </a:solidFill>
              </a:rPr>
              <a:t>Section 19</a:t>
            </a:r>
            <a:r>
              <a:rPr lang="en-IE" sz="2400" dirty="0"/>
              <a:t>, these units are exempt forever, creating a clear two-tier system in RPZs, i.e. those which are subjected to the 4% increase and those which can permanently stay outside it. </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We believe from our members these units are some of the ones causing the rent increases above 4% we all read about in property reports, and the increases most property professionals cannot understand as there is a 4% RPZ freeze. We believe this to be grossly unfair and is also a reason for landlords deciding to sell out.  </a:t>
            </a:r>
          </a:p>
          <a:p>
            <a:pPr marL="342900" marR="76200" lvl="0" indent="-342900" algn="just">
              <a:lnSpc>
                <a:spcPct val="106000"/>
              </a:lnSpc>
              <a:spcAft>
                <a:spcPts val="0"/>
              </a:spcAft>
              <a:buFont typeface="Wingdings" panose="05000000000000000000" pitchFamily="2" charset="2"/>
              <a:buChar char="§"/>
            </a:pPr>
            <a:endParaRPr lang="en-GB" sz="2200" b="1"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Font typeface="Wingdings" panose="05000000000000000000" pitchFamily="2" charset="2"/>
              <a:buChar char="§"/>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392540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75832"/>
            <a:ext cx="6721140" cy="937719"/>
          </a:xfrm>
        </p:spPr>
        <p:txBody>
          <a:bodyPr/>
          <a:lstStyle/>
          <a:p>
            <a:r>
              <a:rPr lang="en-GB" b="1" dirty="0"/>
              <a:t>IPAV’s Main areas of concern: </a:t>
            </a:r>
            <a:endParaRPr lang="en-IE" b="1" dirty="0"/>
          </a:p>
        </p:txBody>
      </p:sp>
      <p:sp>
        <p:nvSpPr>
          <p:cNvPr id="6" name="Rectangle 5">
            <a:extLst>
              <a:ext uri="{FF2B5EF4-FFF2-40B4-BE49-F238E27FC236}">
                <a16:creationId xmlns:a16="http://schemas.microsoft.com/office/drawing/2014/main" id="{199F2489-AEAF-4566-827E-82B27F5C3A23}"/>
              </a:ext>
            </a:extLst>
          </p:cNvPr>
          <p:cNvSpPr/>
          <p:nvPr/>
        </p:nvSpPr>
        <p:spPr>
          <a:xfrm>
            <a:off x="266235" y="964485"/>
            <a:ext cx="10340103" cy="4741298"/>
          </a:xfrm>
          <a:prstGeom prst="rect">
            <a:avLst/>
          </a:prstGeom>
        </p:spPr>
        <p:txBody>
          <a:bodyPr wrap="square">
            <a:spAutoFit/>
          </a:bodyPr>
          <a:lstStyle/>
          <a:p>
            <a:pPr marL="342900" marR="76200" lvl="0" indent="-342900" algn="just">
              <a:lnSpc>
                <a:spcPct val="106000"/>
              </a:lnSpc>
              <a:spcAft>
                <a:spcPts val="0"/>
              </a:spcAft>
              <a:buFont typeface="Wingdings" panose="05000000000000000000" pitchFamily="2" charset="2"/>
              <a:buChar char="§"/>
            </a:pPr>
            <a:endParaRPr lang="en-GB" sz="2400" dirty="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Font typeface="Wingdings" panose="05000000000000000000" pitchFamily="2" charset="2"/>
              <a:buChar char="§"/>
            </a:pPr>
            <a:r>
              <a:rPr lang="en-IE" sz="2400" b="1" dirty="0">
                <a:solidFill>
                  <a:schemeClr val="tx2"/>
                </a:solidFill>
              </a:rPr>
              <a:t>Section 19; </a:t>
            </a:r>
            <a:r>
              <a:rPr lang="en-IE" sz="2400" dirty="0"/>
              <a:t>subsection below, 5 of S19, that has been interpreted to mean that all new properties in RPZs are exempted (S24A permits the Housing Agency to recommend an area for inclusion in a RPZ).  Because new units have not been rented in the previous two years, they are deemed exempt. </a:t>
            </a:r>
          </a:p>
          <a:p>
            <a:pPr marR="76200" lvl="0" algn="just">
              <a:lnSpc>
                <a:spcPct val="106000"/>
              </a:lnSpc>
              <a:spcAft>
                <a:spcPts val="0"/>
              </a:spcAft>
            </a:pPr>
            <a:endParaRPr lang="en-IE" sz="1200" dirty="0"/>
          </a:p>
          <a:p>
            <a:pPr marR="76200" lvl="0" algn="just">
              <a:lnSpc>
                <a:spcPct val="106000"/>
              </a:lnSpc>
              <a:spcAft>
                <a:spcPts val="0"/>
              </a:spcAft>
            </a:pPr>
            <a:endParaRPr lang="en-IE" sz="1200" i="1" dirty="0"/>
          </a:p>
          <a:p>
            <a:pPr marR="76200" lvl="0" algn="just">
              <a:lnSpc>
                <a:spcPct val="106000"/>
              </a:lnSpc>
              <a:spcAft>
                <a:spcPts val="0"/>
              </a:spcAft>
            </a:pPr>
            <a:r>
              <a:rPr lang="en-IE" sz="2400" i="1" dirty="0"/>
              <a:t>	</a:t>
            </a:r>
            <a:r>
              <a:rPr lang="en-IE" sz="2400" b="1" i="1" dirty="0"/>
              <a:t>(5) Subsection (4) does not apply</a:t>
            </a:r>
          </a:p>
          <a:p>
            <a:pPr marR="76200" lvl="1" algn="just">
              <a:lnSpc>
                <a:spcPct val="106000"/>
              </a:lnSpc>
            </a:pPr>
            <a:r>
              <a:rPr lang="en-IE" sz="2400" b="1" i="1" dirty="0"/>
              <a:t>	—(a) where a dwelling has not at any time been the subject of a tenancy during the period of 2 years prior to the date the area is prescribed under section 24A as a rent pressure zone or deemed to be so prescribed;</a:t>
            </a:r>
            <a:endParaRPr lang="en-IE" sz="2400" b="1" i="1" dirty="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Font typeface="Wingdings" panose="05000000000000000000" pitchFamily="2" charset="2"/>
              <a:buChar char="§"/>
            </a:pPr>
            <a:endParaRPr lang="en-GB" sz="2200" b="1"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Font typeface="Wingdings" panose="05000000000000000000" pitchFamily="2" charset="2"/>
              <a:buChar char="§"/>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2368602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75832"/>
            <a:ext cx="6721140" cy="937719"/>
          </a:xfrm>
        </p:spPr>
        <p:txBody>
          <a:bodyPr>
            <a:normAutofit/>
          </a:bodyPr>
          <a:lstStyle/>
          <a:p>
            <a:r>
              <a:rPr lang="en-GB" b="1" dirty="0"/>
              <a:t>A YIELD FOR YOUR PROPERTY: </a:t>
            </a:r>
            <a:endParaRPr lang="en-IE" b="1" dirty="0"/>
          </a:p>
        </p:txBody>
      </p:sp>
      <p:sp>
        <p:nvSpPr>
          <p:cNvPr id="6" name="Rectangle 5">
            <a:extLst>
              <a:ext uri="{FF2B5EF4-FFF2-40B4-BE49-F238E27FC236}">
                <a16:creationId xmlns:a16="http://schemas.microsoft.com/office/drawing/2014/main" id="{199F2489-AEAF-4566-827E-82B27F5C3A23}"/>
              </a:ext>
            </a:extLst>
          </p:cNvPr>
          <p:cNvSpPr/>
          <p:nvPr/>
        </p:nvSpPr>
        <p:spPr>
          <a:xfrm>
            <a:off x="176646" y="1339290"/>
            <a:ext cx="10340201" cy="4936993"/>
          </a:xfrm>
          <a:prstGeom prst="rect">
            <a:avLst/>
          </a:prstGeom>
        </p:spPr>
        <p:txBody>
          <a:bodyPr wrap="square">
            <a:spAutoFit/>
          </a:bodyPr>
          <a:lstStyle/>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If landlord (A) rents his property at (Market Rent) for €1,500 per month his rental income is €18,000 per annum.</a:t>
            </a:r>
          </a:p>
          <a:p>
            <a:pPr marR="76200" lvl="0" algn="just">
              <a:lnSpc>
                <a:spcPct val="106000"/>
              </a:lnSpc>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 </a:t>
            </a: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If landlord (A) sells that property at a 5% yield the property is worth €360,000.</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IE" sz="2400" dirty="0">
                <a:latin typeface="Calibri" panose="020F0502020204030204" pitchFamily="34" charset="0"/>
                <a:ea typeface="Calibri" panose="020F0502020204030204" pitchFamily="34" charset="0"/>
                <a:cs typeface="Times New Roman" panose="02020603050405020304" pitchFamily="18" charset="0"/>
              </a:rPr>
              <a:t>If landlord (B) rents his property (Below Market Rent) for €1,000 per month his rental income is €12,000 per annum.</a:t>
            </a:r>
          </a:p>
          <a:p>
            <a:pPr marR="76200" lvl="0" algn="just">
              <a:lnSpc>
                <a:spcPct val="106000"/>
              </a:lnSpc>
              <a:spcAft>
                <a:spcPts val="0"/>
              </a:spcAft>
            </a:pPr>
            <a:r>
              <a:rPr lang="en-IE" sz="2400" dirty="0">
                <a:latin typeface="Calibri" panose="020F0502020204030204" pitchFamily="34" charset="0"/>
                <a:ea typeface="Calibri" panose="020F0502020204030204" pitchFamily="34" charset="0"/>
                <a:cs typeface="Times New Roman" panose="02020603050405020304" pitchFamily="18" charset="0"/>
              </a:rPr>
              <a:t> </a:t>
            </a:r>
          </a:p>
          <a:p>
            <a:pPr marL="342900" marR="76200" lvl="0" indent="-342900" algn="just">
              <a:lnSpc>
                <a:spcPct val="106000"/>
              </a:lnSpc>
              <a:spcAft>
                <a:spcPts val="0"/>
              </a:spcAft>
              <a:buClr>
                <a:schemeClr val="tx2"/>
              </a:buClr>
              <a:buFont typeface="Wingdings" panose="05000000000000000000" pitchFamily="2" charset="2"/>
              <a:buChar char="§"/>
            </a:pPr>
            <a:r>
              <a:rPr lang="en-IE" sz="2400" dirty="0">
                <a:latin typeface="Calibri" panose="020F0502020204030204" pitchFamily="34" charset="0"/>
                <a:ea typeface="Calibri" panose="020F0502020204030204" pitchFamily="34" charset="0"/>
                <a:cs typeface="Times New Roman" panose="02020603050405020304" pitchFamily="18" charset="0"/>
              </a:rPr>
              <a:t>If landlord (B) sells that property at a 5% yield the property is worth €240,000.</a:t>
            </a:r>
          </a:p>
          <a:p>
            <a:pPr marL="342900" marR="76200" lvl="0" indent="-342900" algn="just">
              <a:lnSpc>
                <a:spcPct val="106000"/>
              </a:lnSpc>
              <a:spcAft>
                <a:spcPts val="0"/>
              </a:spcAft>
              <a:buFont typeface="Wingdings" panose="05000000000000000000" pitchFamily="2" charset="2"/>
              <a:buChar char="§"/>
            </a:pPr>
            <a:endParaRPr lang="en-IE" sz="2800" dirty="0">
              <a:latin typeface="Calibri" panose="020F0502020204030204" pitchFamily="34" charset="0"/>
              <a:ea typeface="Calibri" panose="020F0502020204030204" pitchFamily="34" charset="0"/>
              <a:cs typeface="Times New Roman" panose="02020603050405020304" pitchFamily="18" charset="0"/>
            </a:endParaRPr>
          </a:p>
          <a:p>
            <a:pPr marR="76200" lvl="0" algn="ctr">
              <a:lnSpc>
                <a:spcPct val="106000"/>
              </a:lnSpc>
              <a:spcAft>
                <a:spcPts val="0"/>
              </a:spcAft>
              <a:buClr>
                <a:schemeClr val="tx2"/>
              </a:buClr>
            </a:pPr>
            <a:r>
              <a:rPr lang="en-IE" sz="30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Rent and yield make up the value of ones property</a:t>
            </a:r>
          </a:p>
          <a:p>
            <a:pPr marL="342900" marR="76200" lvl="0" indent="-342900" algn="just">
              <a:lnSpc>
                <a:spcPct val="106000"/>
              </a:lnSpc>
              <a:spcAft>
                <a:spcPts val="0"/>
              </a:spcAft>
              <a:buFont typeface="Wingdings" panose="05000000000000000000" pitchFamily="2" charset="2"/>
              <a:buChar char="§"/>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2661074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87998" y="0"/>
            <a:ext cx="6721140" cy="937719"/>
          </a:xfrm>
        </p:spPr>
        <p:txBody>
          <a:bodyPr>
            <a:normAutofit/>
          </a:bodyPr>
          <a:lstStyle/>
          <a:p>
            <a:r>
              <a:rPr lang="en-GB" b="1" dirty="0">
                <a:solidFill>
                  <a:schemeClr val="tx2"/>
                </a:solidFill>
              </a:rPr>
              <a:t>IPAV Propose: </a:t>
            </a:r>
            <a:endParaRPr lang="en-IE" b="1" dirty="0">
              <a:solidFill>
                <a:schemeClr val="tx2"/>
              </a:solidFill>
            </a:endParaRPr>
          </a:p>
        </p:txBody>
      </p:sp>
      <p:sp>
        <p:nvSpPr>
          <p:cNvPr id="6" name="Rectangle 5">
            <a:extLst>
              <a:ext uri="{FF2B5EF4-FFF2-40B4-BE49-F238E27FC236}">
                <a16:creationId xmlns:a16="http://schemas.microsoft.com/office/drawing/2014/main" id="{199F2489-AEAF-4566-827E-82B27F5C3A23}"/>
              </a:ext>
            </a:extLst>
          </p:cNvPr>
          <p:cNvSpPr/>
          <p:nvPr/>
        </p:nvSpPr>
        <p:spPr>
          <a:xfrm>
            <a:off x="237020" y="1433549"/>
            <a:ext cx="10200275" cy="3990901"/>
          </a:xfrm>
          <a:prstGeom prst="rect">
            <a:avLst/>
          </a:prstGeom>
        </p:spPr>
        <p:txBody>
          <a:bodyPr wrap="square">
            <a:spAutoFit/>
          </a:bodyPr>
          <a:lstStyle/>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To make the entire country a single RPZ</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Subject to review on a yearly basis </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To include all residential properties </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All properties being allowed to register at market rate in their own area. The average market rent for all properties can be reliably sourced from the RTB Quarterly Rent Index. </a:t>
            </a:r>
          </a:p>
          <a:p>
            <a:pPr marR="76200" lvl="0" algn="just">
              <a:lnSpc>
                <a:spcPct val="106000"/>
              </a:lnSpc>
              <a:spcAft>
                <a:spcPts val="0"/>
              </a:spcAft>
            </a:pPr>
            <a:endParaRPr lang="en-IE"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3638913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244491" y="0"/>
            <a:ext cx="6721140" cy="937719"/>
          </a:xfrm>
        </p:spPr>
        <p:txBody>
          <a:bodyPr>
            <a:normAutofit/>
          </a:bodyPr>
          <a:lstStyle/>
          <a:p>
            <a:r>
              <a:rPr lang="en-GB" b="1" dirty="0">
                <a:solidFill>
                  <a:schemeClr val="tx2"/>
                </a:solidFill>
              </a:rPr>
              <a:t>IPAV Propose: </a:t>
            </a:r>
            <a:endParaRPr lang="en-IE" b="1" dirty="0">
              <a:solidFill>
                <a:schemeClr val="tx2"/>
              </a:solidFill>
            </a:endParaRPr>
          </a:p>
        </p:txBody>
      </p:sp>
      <p:sp>
        <p:nvSpPr>
          <p:cNvPr id="6" name="Rectangle 5">
            <a:extLst>
              <a:ext uri="{FF2B5EF4-FFF2-40B4-BE49-F238E27FC236}">
                <a16:creationId xmlns:a16="http://schemas.microsoft.com/office/drawing/2014/main" id="{199F2489-AEAF-4566-827E-82B27F5C3A23}"/>
              </a:ext>
            </a:extLst>
          </p:cNvPr>
          <p:cNvSpPr/>
          <p:nvPr/>
        </p:nvSpPr>
        <p:spPr>
          <a:xfrm>
            <a:off x="244491" y="1271853"/>
            <a:ext cx="10651036" cy="5034904"/>
          </a:xfrm>
          <a:prstGeom prst="rect">
            <a:avLst/>
          </a:prstGeom>
        </p:spPr>
        <p:txBody>
          <a:bodyPr wrap="square">
            <a:spAutoFit/>
          </a:bodyPr>
          <a:lstStyle/>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The 4% annual increase should be reduced to 2% for the whole country. </a:t>
            </a:r>
          </a:p>
          <a:p>
            <a:pPr marL="342900" marR="76200" lvl="0" indent="-342900" algn="just">
              <a:lnSpc>
                <a:spcPct val="106000"/>
              </a:lnSpc>
              <a:spcAft>
                <a:spcPts val="0"/>
              </a:spcAft>
              <a:buFont typeface="Wingdings" panose="05000000000000000000" pitchFamily="2" charset="2"/>
              <a:buChar cha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R="76200" lvl="0" algn="just">
              <a:lnSpc>
                <a:spcPct val="106000"/>
              </a:lnSpc>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		This proposal will also allow landlords to enter into long-term leases with 			rent reviews, as is the case in commercial markets. </a:t>
            </a:r>
          </a:p>
          <a:p>
            <a:pPr marL="342900" marR="76200" lvl="0" indent="-342900" algn="just">
              <a:lnSpc>
                <a:spcPct val="106000"/>
              </a:lnSpc>
              <a:spcAft>
                <a:spcPts val="0"/>
              </a:spcAft>
              <a:buFont typeface="Wingdings" panose="05000000000000000000" pitchFamily="2"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Landlords providing leases in excess of 6 years there should be an exemption from income tax on the first €4,000 rent as is the case with long-term agriculture leases. </a:t>
            </a:r>
          </a:p>
          <a:p>
            <a:pPr marR="76200" lvl="0" algn="just">
              <a:lnSpc>
                <a:spcPct val="106000"/>
              </a:lnSpc>
              <a:spcAft>
                <a:spcPts val="0"/>
              </a:spcAft>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R="76200" lvl="0" algn="just">
              <a:lnSpc>
                <a:spcPct val="106000"/>
              </a:lnSpc>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		This would be an incentive for landlords to remain in the market place and 		give extra security to tenants instead of exiting it. </a:t>
            </a:r>
          </a:p>
          <a:p>
            <a:pPr marR="76200" lvl="0" algn="just">
              <a:lnSpc>
                <a:spcPct val="106000"/>
              </a:lnSpc>
              <a:spcAft>
                <a:spcPts val="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76200" lvl="0" indent="-342900" algn="just">
              <a:lnSpc>
                <a:spcPct val="106000"/>
              </a:lnSpc>
              <a:spcAft>
                <a:spcPts val="0"/>
              </a:spcAft>
              <a:buClr>
                <a:schemeClr val="tx2"/>
              </a:buCl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While landlords exiting the rental market in the cities is regrettable, in the country it’s a whole different story as there are simply no replacements for them.</a:t>
            </a:r>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1358561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349E8F-08AB-48B3-A186-F5D7AC8ED0C7}"/>
              </a:ext>
            </a:extLst>
          </p:cNvPr>
          <p:cNvSpPr/>
          <p:nvPr/>
        </p:nvSpPr>
        <p:spPr>
          <a:xfrm>
            <a:off x="886496" y="2039615"/>
            <a:ext cx="11052462" cy="4251485"/>
          </a:xfrm>
          <a:prstGeom prst="rect">
            <a:avLst/>
          </a:prstGeom>
        </p:spPr>
        <p:txBody>
          <a:bodyPr wrap="square">
            <a:spAutoFit/>
          </a:bodyPr>
          <a:lstStyle/>
          <a:p>
            <a:pPr lvl="0" algn="ctr"/>
            <a:endParaRPr lang="en-IE" sz="3600" b="1" dirty="0"/>
          </a:p>
          <a:p>
            <a:pPr lvl="0" algn="ctr"/>
            <a:r>
              <a:rPr lang="en-IE" sz="3600" b="1" dirty="0"/>
              <a:t>Thank You</a:t>
            </a:r>
          </a:p>
          <a:p>
            <a:pPr lvl="0" algn="ctr"/>
            <a:endParaRPr lang="en-IE" sz="3600" b="1" dirty="0"/>
          </a:p>
          <a:p>
            <a:pPr lvl="0" algn="ctr"/>
            <a:endParaRPr lang="en-IE" sz="3600" b="1" dirty="0"/>
          </a:p>
          <a:p>
            <a:pPr lvl="0" algn="ctr"/>
            <a:r>
              <a:rPr lang="en-IE" sz="3600" b="1" dirty="0"/>
              <a:t>IPAV</a:t>
            </a:r>
          </a:p>
          <a:p>
            <a:pPr lvl="0" algn="ctr"/>
            <a:r>
              <a:rPr lang="en-IE" sz="3600" b="1" dirty="0"/>
              <a:t>“The Voice of Auctioneers and Valuers in Ireland”</a:t>
            </a:r>
          </a:p>
          <a:p>
            <a:pPr lvl="0" algn="ctr"/>
            <a:r>
              <a:rPr lang="en-IE" sz="3600" b="1" dirty="0"/>
              <a:t>www.ipav.ie</a:t>
            </a:r>
          </a:p>
          <a:p>
            <a:pPr marL="342900" marR="76200" lvl="0" indent="-342900" algn="just">
              <a:lnSpc>
                <a:spcPct val="106000"/>
              </a:lnSpc>
              <a:spcAft>
                <a:spcPts val="0"/>
              </a:spcAft>
              <a:buFont typeface="Symbol" panose="05050102010706020507" pitchFamily="18" charset="2"/>
              <a:buChar char=""/>
            </a:pPr>
            <a:endParaRPr lang="en-IE"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8FAA9117-C4B3-43A3-9E94-ED416B62F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172" y="357893"/>
            <a:ext cx="7571030" cy="1487166"/>
          </a:xfrm>
          <a:prstGeom prst="rect">
            <a:avLst/>
          </a:prstGeom>
        </p:spPr>
      </p:pic>
    </p:spTree>
    <p:extLst>
      <p:ext uri="{BB962C8B-B14F-4D97-AF65-F5344CB8AC3E}">
        <p14:creationId xmlns:p14="http://schemas.microsoft.com/office/powerpoint/2010/main" val="546900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60B8-2B46-465F-A324-DECF478EBDF7}"/>
              </a:ext>
            </a:extLst>
          </p:cNvPr>
          <p:cNvSpPr>
            <a:spLocks noGrp="1"/>
          </p:cNvSpPr>
          <p:nvPr>
            <p:ph type="title"/>
          </p:nvPr>
        </p:nvSpPr>
        <p:spPr>
          <a:xfrm>
            <a:off x="594060" y="172910"/>
            <a:ext cx="8534400" cy="813036"/>
          </a:xfrm>
        </p:spPr>
        <p:txBody>
          <a:bodyPr/>
          <a:lstStyle/>
          <a:p>
            <a:r>
              <a:rPr lang="en-IE" b="1" dirty="0">
                <a:solidFill>
                  <a:srgbClr val="FFFFFF"/>
                </a:solidFill>
              </a:rPr>
              <a:t>to Date:</a:t>
            </a:r>
            <a:endParaRPr lang="en-IE" b="1" dirty="0"/>
          </a:p>
        </p:txBody>
      </p:sp>
      <p:graphicFrame>
        <p:nvGraphicFramePr>
          <p:cNvPr id="4" name="Content Placeholder 2">
            <a:extLst>
              <a:ext uri="{FF2B5EF4-FFF2-40B4-BE49-F238E27FC236}">
                <a16:creationId xmlns:a16="http://schemas.microsoft.com/office/drawing/2014/main" id="{40D2549E-AE28-4B6D-99F0-196CB4394C40}"/>
              </a:ext>
            </a:extLst>
          </p:cNvPr>
          <p:cNvGraphicFramePr>
            <a:graphicFrameLocks/>
          </p:cNvGraphicFramePr>
          <p:nvPr>
            <p:extLst>
              <p:ext uri="{D42A27DB-BD31-4B8C-83A1-F6EECF244321}">
                <p14:modId xmlns:p14="http://schemas.microsoft.com/office/powerpoint/2010/main" val="938591934"/>
              </p:ext>
            </p:extLst>
          </p:nvPr>
        </p:nvGraphicFramePr>
        <p:xfrm>
          <a:off x="218941" y="985946"/>
          <a:ext cx="11622251" cy="5872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50CE7EDE-AC79-496D-9491-A4A960FC9A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2523311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10448" y="82"/>
            <a:ext cx="6502199" cy="1089220"/>
          </a:xfrm>
        </p:spPr>
        <p:txBody>
          <a:bodyPr/>
          <a:lstStyle/>
          <a:p>
            <a:r>
              <a:rPr lang="en-IE" b="1" dirty="0">
                <a:solidFill>
                  <a:srgbClr val="FFFFFF"/>
                </a:solidFill>
              </a:rPr>
              <a:t>Key Changes &amp; Provisions</a:t>
            </a:r>
            <a:endParaRPr lang="en-IE" b="1" dirty="0"/>
          </a:p>
        </p:txBody>
      </p:sp>
      <p:pic>
        <p:nvPicPr>
          <p:cNvPr id="7" name="Picture 6">
            <a:extLst>
              <a:ext uri="{FF2B5EF4-FFF2-40B4-BE49-F238E27FC236}">
                <a16:creationId xmlns:a16="http://schemas.microsoft.com/office/drawing/2014/main" id="{962BC31C-7EB8-4F43-88E2-89B76DABA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
        <p:nvSpPr>
          <p:cNvPr id="9" name="TextBox 8">
            <a:extLst>
              <a:ext uri="{FF2B5EF4-FFF2-40B4-BE49-F238E27FC236}">
                <a16:creationId xmlns:a16="http://schemas.microsoft.com/office/drawing/2014/main" id="{9F1C7A31-E325-43B0-867E-493395A5E397}"/>
              </a:ext>
            </a:extLst>
          </p:cNvPr>
          <p:cNvSpPr txBox="1"/>
          <p:nvPr/>
        </p:nvSpPr>
        <p:spPr>
          <a:xfrm>
            <a:off x="310449" y="1089302"/>
            <a:ext cx="9857680" cy="5970865"/>
          </a:xfrm>
          <a:prstGeom prst="rect">
            <a:avLst/>
          </a:prstGeom>
          <a:noFill/>
        </p:spPr>
        <p:txBody>
          <a:bodyPr wrap="square" rtlCol="0">
            <a:spAutoFit/>
          </a:bodyPr>
          <a:lstStyle/>
          <a:p>
            <a:pPr marL="285750" indent="-285750" algn="just">
              <a:buClr>
                <a:schemeClr val="tx2"/>
              </a:buClr>
              <a:buFont typeface="Wingdings" panose="05000000000000000000" pitchFamily="2" charset="2"/>
              <a:buChar char="§"/>
            </a:pPr>
            <a:r>
              <a:rPr lang="en-GB" sz="2400" dirty="0"/>
              <a:t>Providing powers to the </a:t>
            </a:r>
            <a:r>
              <a:rPr lang="en-GB" sz="2600" b="1" dirty="0">
                <a:solidFill>
                  <a:schemeClr val="tx2"/>
                </a:solidFill>
              </a:rPr>
              <a:t>RTB to investigate and sanction landlords </a:t>
            </a:r>
            <a:r>
              <a:rPr lang="en-GB" sz="2400" dirty="0"/>
              <a:t>who engage in improper conduct including non-compliance with the rent increase restriction in RPZs;</a:t>
            </a:r>
          </a:p>
          <a:p>
            <a:pPr marL="285750" indent="-285750" algn="just">
              <a:buFont typeface="Wingdings" panose="05000000000000000000" pitchFamily="2" charset="2"/>
              <a:buChar char="§"/>
            </a:pPr>
            <a:endParaRPr lang="en-GB" sz="2400" b="1" dirty="0"/>
          </a:p>
          <a:p>
            <a:pPr marL="285750" indent="-285750" algn="just">
              <a:buFont typeface="Wingdings" panose="05000000000000000000" pitchFamily="2" charset="2"/>
              <a:buChar char="§"/>
            </a:pPr>
            <a:endParaRPr lang="en-GB" sz="2400" b="1" dirty="0"/>
          </a:p>
          <a:p>
            <a:pPr marL="285750" indent="-285750" algn="just">
              <a:buClr>
                <a:schemeClr val="tx2"/>
              </a:buClr>
              <a:buFont typeface="Wingdings" panose="05000000000000000000" pitchFamily="2" charset="2"/>
              <a:buChar char="§"/>
            </a:pPr>
            <a:r>
              <a:rPr lang="en-GB" sz="2400" dirty="0"/>
              <a:t>A sanction could cost a landlord in breach up to €30,000 and a written caution (a financial penalty of up to €15,000; payment of RTB investigation costs of up to €15,000).</a:t>
            </a:r>
          </a:p>
          <a:p>
            <a:pPr marL="285750" indent="-285750" algn="just">
              <a:buFont typeface="Wingdings" panose="05000000000000000000" pitchFamily="2" charset="2"/>
              <a:buChar char="§"/>
            </a:pPr>
            <a:endParaRPr lang="en-GB" sz="2400" b="1" dirty="0"/>
          </a:p>
          <a:p>
            <a:pPr marL="285750" indent="-285750" algn="just">
              <a:buFont typeface="Wingdings" panose="05000000000000000000" pitchFamily="2" charset="2"/>
              <a:buChar char="§"/>
            </a:pPr>
            <a:endParaRPr lang="en-GB" sz="2400" b="1" dirty="0"/>
          </a:p>
          <a:p>
            <a:pPr marL="285750" indent="-285750" algn="just">
              <a:buClr>
                <a:schemeClr val="tx2"/>
              </a:buClr>
              <a:buFont typeface="Wingdings" panose="05000000000000000000" pitchFamily="2" charset="2"/>
              <a:buChar char="§"/>
            </a:pPr>
            <a:r>
              <a:rPr lang="en-GB" sz="2400" dirty="0"/>
              <a:t>Making it a </a:t>
            </a:r>
            <a:r>
              <a:rPr lang="en-GB" sz="2600" b="1" dirty="0">
                <a:solidFill>
                  <a:schemeClr val="tx2"/>
                </a:solidFill>
              </a:rPr>
              <a:t>criminal offence </a:t>
            </a:r>
            <a:r>
              <a:rPr lang="en-GB" sz="2400" dirty="0"/>
              <a:t>for landlords to implement rent increases that contravene the law, that do not adhere to new definitions of a substantial change, failure to cooperate with an investigation, failure to register and update tenancies with the RTB.</a:t>
            </a:r>
          </a:p>
          <a:p>
            <a:pPr marL="285750" indent="-285750" algn="just">
              <a:buFont typeface="Wingdings" panose="05000000000000000000" pitchFamily="2" charset="2"/>
              <a:buChar char="§"/>
            </a:pPr>
            <a:endParaRPr lang="en-GB" sz="2400" b="1" dirty="0"/>
          </a:p>
          <a:p>
            <a:endParaRPr lang="en-IE" dirty="0"/>
          </a:p>
        </p:txBody>
      </p:sp>
    </p:spTree>
    <p:extLst>
      <p:ext uri="{BB962C8B-B14F-4D97-AF65-F5344CB8AC3E}">
        <p14:creationId xmlns:p14="http://schemas.microsoft.com/office/powerpoint/2010/main" val="1739907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10448" y="82"/>
            <a:ext cx="6502199" cy="1089220"/>
          </a:xfrm>
        </p:spPr>
        <p:txBody>
          <a:bodyPr/>
          <a:lstStyle/>
          <a:p>
            <a:r>
              <a:rPr lang="en-IE" b="1" dirty="0">
                <a:solidFill>
                  <a:srgbClr val="FFFFFF"/>
                </a:solidFill>
              </a:rPr>
              <a:t>Key Changes &amp; Provisions</a:t>
            </a:r>
            <a:endParaRPr lang="en-IE" b="1" dirty="0"/>
          </a:p>
        </p:txBody>
      </p:sp>
      <p:pic>
        <p:nvPicPr>
          <p:cNvPr id="7" name="Picture 6">
            <a:extLst>
              <a:ext uri="{FF2B5EF4-FFF2-40B4-BE49-F238E27FC236}">
                <a16:creationId xmlns:a16="http://schemas.microsoft.com/office/drawing/2014/main" id="{962BC31C-7EB8-4F43-88E2-89B76DABA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
        <p:nvSpPr>
          <p:cNvPr id="9" name="TextBox 8">
            <a:extLst>
              <a:ext uri="{FF2B5EF4-FFF2-40B4-BE49-F238E27FC236}">
                <a16:creationId xmlns:a16="http://schemas.microsoft.com/office/drawing/2014/main" id="{9F1C7A31-E325-43B0-867E-493395A5E397}"/>
              </a:ext>
            </a:extLst>
          </p:cNvPr>
          <p:cNvSpPr txBox="1"/>
          <p:nvPr/>
        </p:nvSpPr>
        <p:spPr>
          <a:xfrm>
            <a:off x="329668" y="1151453"/>
            <a:ext cx="9784528" cy="4555093"/>
          </a:xfrm>
          <a:prstGeom prst="rect">
            <a:avLst/>
          </a:prstGeom>
          <a:noFill/>
        </p:spPr>
        <p:txBody>
          <a:bodyPr wrap="square" rtlCol="0">
            <a:spAutoFit/>
          </a:bodyPr>
          <a:lstStyle/>
          <a:p>
            <a:pPr marL="285750" indent="-285750" algn="just">
              <a:buFont typeface="Wingdings" panose="05000000000000000000" pitchFamily="2" charset="2"/>
              <a:buChar char="§"/>
            </a:pPr>
            <a:endParaRPr lang="en-GB" sz="2400" b="1" dirty="0"/>
          </a:p>
          <a:p>
            <a:pPr marL="285750" indent="-285750" algn="just">
              <a:buClr>
                <a:schemeClr val="tx2"/>
              </a:buClr>
              <a:buFont typeface="Wingdings" panose="05000000000000000000" pitchFamily="2" charset="2"/>
              <a:buChar char="§"/>
            </a:pPr>
            <a:r>
              <a:rPr lang="en-GB" sz="2400" dirty="0"/>
              <a:t>Allowing the </a:t>
            </a:r>
            <a:r>
              <a:rPr lang="en-GB" sz="2600" b="1" dirty="0">
                <a:solidFill>
                  <a:schemeClr val="tx2"/>
                </a:solidFill>
              </a:rPr>
              <a:t>RTB to initiate an investigation without the need for a complaint</a:t>
            </a:r>
            <a:r>
              <a:rPr lang="en-GB" sz="2400" b="1" dirty="0">
                <a:solidFill>
                  <a:schemeClr val="tx2"/>
                </a:solidFill>
              </a:rPr>
              <a:t> </a:t>
            </a:r>
            <a:r>
              <a:rPr lang="en-GB" sz="2400" dirty="0"/>
              <a:t>to be made; (by the tenant)</a:t>
            </a:r>
          </a:p>
          <a:p>
            <a:pPr marL="285750" indent="-285750" algn="just">
              <a:buFont typeface="Wingdings" panose="05000000000000000000" pitchFamily="2" charset="2"/>
              <a:buChar char="§"/>
            </a:pPr>
            <a:endParaRPr lang="en-GB" sz="2400" dirty="0"/>
          </a:p>
          <a:p>
            <a:pPr marL="285750" indent="-285750" algn="just">
              <a:buFont typeface="Wingdings" panose="05000000000000000000" pitchFamily="2" charset="2"/>
              <a:buChar char="§"/>
            </a:pPr>
            <a:endParaRPr lang="en-GB" sz="2400" dirty="0"/>
          </a:p>
          <a:p>
            <a:pPr marL="285750" indent="-285750" algn="just">
              <a:buClr>
                <a:schemeClr val="tx2"/>
              </a:buClr>
              <a:buFont typeface="Wingdings" panose="05000000000000000000" pitchFamily="2" charset="2"/>
              <a:buChar char="§"/>
            </a:pPr>
            <a:r>
              <a:rPr lang="en-GB" sz="2400" dirty="0"/>
              <a:t>Requiring the </a:t>
            </a:r>
            <a:r>
              <a:rPr lang="en-GB" sz="2600" b="1" dirty="0">
                <a:solidFill>
                  <a:schemeClr val="tx2"/>
                </a:solidFill>
              </a:rPr>
              <a:t>annual registration </a:t>
            </a:r>
            <a:r>
              <a:rPr lang="en-GB" sz="2400" dirty="0"/>
              <a:t>of tenancies with the RTB; (€20-€90)</a:t>
            </a:r>
          </a:p>
          <a:p>
            <a:pPr marL="285750" indent="-285750" algn="just">
              <a:buFont typeface="Wingdings" panose="05000000000000000000" pitchFamily="2" charset="2"/>
              <a:buChar char="§"/>
            </a:pPr>
            <a:endParaRPr lang="en-GB" sz="1600" b="1" dirty="0"/>
          </a:p>
          <a:p>
            <a:pPr marL="285750" indent="-285750" algn="just">
              <a:buFont typeface="Wingdings" panose="05000000000000000000" pitchFamily="2" charset="2"/>
              <a:buChar char="§"/>
            </a:pPr>
            <a:endParaRPr lang="en-GB" sz="1600" b="1" dirty="0"/>
          </a:p>
          <a:p>
            <a:pPr marL="285750" indent="-285750" algn="just">
              <a:buFont typeface="Wingdings" panose="05000000000000000000" pitchFamily="2" charset="2"/>
              <a:buChar char="§"/>
            </a:pPr>
            <a:endParaRPr lang="en-GB" sz="1600" b="1" dirty="0"/>
          </a:p>
          <a:p>
            <a:pPr marL="285750" indent="-285750" algn="just">
              <a:buClr>
                <a:schemeClr val="tx2"/>
              </a:buClr>
              <a:buFont typeface="Wingdings" panose="05000000000000000000" pitchFamily="2" charset="2"/>
              <a:buChar char="§"/>
            </a:pPr>
            <a:r>
              <a:rPr lang="en-GB" sz="2400" dirty="0"/>
              <a:t>Allowing the </a:t>
            </a:r>
            <a:r>
              <a:rPr lang="en-GB" sz="2600" b="1" dirty="0">
                <a:solidFill>
                  <a:schemeClr val="tx2"/>
                </a:solidFill>
              </a:rPr>
              <a:t>publication of RTB determinations </a:t>
            </a:r>
            <a:r>
              <a:rPr lang="en-GB" sz="2400" dirty="0"/>
              <a:t>in respect of any dispute;</a:t>
            </a:r>
          </a:p>
          <a:p>
            <a:pPr marL="285750" indent="-285750" algn="just">
              <a:buFont typeface="Wingdings" panose="05000000000000000000" pitchFamily="2" charset="2"/>
              <a:buChar char="§"/>
            </a:pPr>
            <a:endParaRPr lang="en-GB" sz="2400" dirty="0"/>
          </a:p>
          <a:p>
            <a:endParaRPr lang="en-IE" dirty="0"/>
          </a:p>
        </p:txBody>
      </p:sp>
    </p:spTree>
    <p:extLst>
      <p:ext uri="{BB962C8B-B14F-4D97-AF65-F5344CB8AC3E}">
        <p14:creationId xmlns:p14="http://schemas.microsoft.com/office/powerpoint/2010/main" val="3472105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10448" y="10892"/>
            <a:ext cx="6502199" cy="1089220"/>
          </a:xfrm>
        </p:spPr>
        <p:txBody>
          <a:bodyPr/>
          <a:lstStyle/>
          <a:p>
            <a:r>
              <a:rPr lang="en-IE" b="1" dirty="0">
                <a:solidFill>
                  <a:srgbClr val="FFFFFF"/>
                </a:solidFill>
              </a:rPr>
              <a:t>Key Changes &amp; Provisions</a:t>
            </a:r>
            <a:endParaRPr lang="en-IE" b="1" dirty="0"/>
          </a:p>
        </p:txBody>
      </p:sp>
      <p:pic>
        <p:nvPicPr>
          <p:cNvPr id="7" name="Picture 6">
            <a:extLst>
              <a:ext uri="{FF2B5EF4-FFF2-40B4-BE49-F238E27FC236}">
                <a16:creationId xmlns:a16="http://schemas.microsoft.com/office/drawing/2014/main" id="{962BC31C-7EB8-4F43-88E2-89B76DABA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
        <p:nvSpPr>
          <p:cNvPr id="9" name="TextBox 8">
            <a:extLst>
              <a:ext uri="{FF2B5EF4-FFF2-40B4-BE49-F238E27FC236}">
                <a16:creationId xmlns:a16="http://schemas.microsoft.com/office/drawing/2014/main" id="{9F1C7A31-E325-43B0-867E-493395A5E397}"/>
              </a:ext>
            </a:extLst>
          </p:cNvPr>
          <p:cNvSpPr txBox="1"/>
          <p:nvPr/>
        </p:nvSpPr>
        <p:spPr>
          <a:xfrm>
            <a:off x="310448" y="1199477"/>
            <a:ext cx="10360600" cy="3847207"/>
          </a:xfrm>
          <a:prstGeom prst="rect">
            <a:avLst/>
          </a:prstGeom>
          <a:noFill/>
        </p:spPr>
        <p:txBody>
          <a:bodyPr wrap="square" rtlCol="0">
            <a:spAutoFit/>
          </a:bodyPr>
          <a:lstStyle/>
          <a:p>
            <a:pPr marL="285750" indent="-285750" algn="just">
              <a:buFont typeface="Wingdings" panose="05000000000000000000" pitchFamily="2" charset="2"/>
              <a:buChar char="§"/>
            </a:pPr>
            <a:endParaRPr lang="en-GB" sz="1600" b="1" dirty="0"/>
          </a:p>
          <a:p>
            <a:pPr marL="285750" indent="-285750">
              <a:buClr>
                <a:schemeClr val="tx2"/>
              </a:buClr>
              <a:buFont typeface="Wingdings" panose="05000000000000000000" pitchFamily="2" charset="2"/>
              <a:buChar char="§"/>
            </a:pPr>
            <a:r>
              <a:rPr lang="en-GB" sz="2400" dirty="0"/>
              <a:t>Providing a legal definition of </a:t>
            </a:r>
            <a:r>
              <a:rPr lang="en-GB" sz="2600" b="1" dirty="0">
                <a:solidFill>
                  <a:schemeClr val="tx2"/>
                </a:solidFill>
              </a:rPr>
              <a:t>‘substantial change in the nature of accommodation provided under tenancy’</a:t>
            </a:r>
            <a:r>
              <a:rPr lang="en-GB" sz="2400" dirty="0">
                <a:solidFill>
                  <a:schemeClr val="tx2"/>
                </a:solidFill>
              </a:rPr>
              <a:t> </a:t>
            </a:r>
            <a:r>
              <a:rPr lang="en-GB" sz="2400" dirty="0"/>
              <a:t>in the context of qualifying for an exemption from the rent increase restriction. </a:t>
            </a:r>
          </a:p>
          <a:p>
            <a:pPr marL="285750" indent="-285750">
              <a:buClr>
                <a:schemeClr val="tx2"/>
              </a:buClr>
              <a:buFont typeface="Wingdings" panose="05000000000000000000" pitchFamily="2" charset="2"/>
              <a:buChar char="§"/>
            </a:pPr>
            <a:endParaRPr lang="en-GB" sz="2400" dirty="0"/>
          </a:p>
          <a:p>
            <a:pPr marL="285750" indent="-285750">
              <a:buFont typeface="Wingdings" panose="05000000000000000000" pitchFamily="2" charset="2"/>
              <a:buChar char="§"/>
            </a:pPr>
            <a:endParaRPr lang="en-GB" sz="1600" dirty="0"/>
          </a:p>
          <a:p>
            <a:r>
              <a:rPr lang="en-GB" i="1" dirty="0"/>
              <a:t>		</a:t>
            </a:r>
            <a:r>
              <a:rPr lang="en-GB" sz="2400" b="1" i="1" dirty="0"/>
              <a:t>Section 3 (</a:t>
            </a:r>
            <a:r>
              <a:rPr lang="en-GB" sz="2400" b="1" i="1" dirty="0" err="1"/>
              <a:t>pg</a:t>
            </a:r>
            <a:r>
              <a:rPr lang="en-GB" sz="2400" b="1" i="1" dirty="0"/>
              <a:t> 6),</a:t>
            </a:r>
            <a:r>
              <a:rPr lang="en-IE" sz="2400" b="1" i="1" dirty="0"/>
              <a:t>(5A)</a:t>
            </a:r>
            <a:r>
              <a:rPr lang="en-GB" sz="2400" b="1" i="1" dirty="0"/>
              <a:t> (a) works carried out to the dwelling concerned — </a:t>
            </a:r>
          </a:p>
          <a:p>
            <a:r>
              <a:rPr lang="en-GB" sz="2400" b="1" i="1" dirty="0"/>
              <a:t>		</a:t>
            </a:r>
            <a:r>
              <a:rPr lang="en-IE" sz="2400" b="1" i="1" dirty="0"/>
              <a:t>(</a:t>
            </a:r>
            <a:r>
              <a:rPr lang="en-IE" sz="2400" b="1" i="1" dirty="0" err="1"/>
              <a:t>i</a:t>
            </a:r>
            <a:r>
              <a:rPr lang="en-IE" sz="2400" b="1" i="1" dirty="0"/>
              <a:t>) require</a:t>
            </a:r>
            <a:r>
              <a:rPr lang="en-GB" sz="2400" b="1" i="1" dirty="0"/>
              <a:t>require that at  least 50  per cent of  the floor area, within the 			meaning of Article 6 of the Building Regulations 1997  (S.I. No. 497 of 			1997), of the dwelling undergoes renovation,</a:t>
            </a:r>
          </a:p>
          <a:p>
            <a:pPr marL="285750" indent="-285750" algn="just">
              <a:buFont typeface="Wingdings" panose="05000000000000000000" pitchFamily="2" charset="2"/>
              <a:buChar char="§"/>
            </a:pPr>
            <a:endParaRPr lang="en-GB" sz="1600" b="1" dirty="0"/>
          </a:p>
        </p:txBody>
      </p:sp>
    </p:spTree>
    <p:extLst>
      <p:ext uri="{BB962C8B-B14F-4D97-AF65-F5344CB8AC3E}">
        <p14:creationId xmlns:p14="http://schemas.microsoft.com/office/powerpoint/2010/main" val="4198469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10448" y="10892"/>
            <a:ext cx="6502199" cy="1089220"/>
          </a:xfrm>
        </p:spPr>
        <p:txBody>
          <a:bodyPr/>
          <a:lstStyle/>
          <a:p>
            <a:r>
              <a:rPr lang="en-IE" b="1" dirty="0">
                <a:solidFill>
                  <a:srgbClr val="FFFFFF"/>
                </a:solidFill>
              </a:rPr>
              <a:t>Key Changes &amp; Provisions</a:t>
            </a:r>
            <a:endParaRPr lang="en-IE" b="1" dirty="0"/>
          </a:p>
        </p:txBody>
      </p:sp>
      <p:pic>
        <p:nvPicPr>
          <p:cNvPr id="7" name="Picture 6">
            <a:extLst>
              <a:ext uri="{FF2B5EF4-FFF2-40B4-BE49-F238E27FC236}">
                <a16:creationId xmlns:a16="http://schemas.microsoft.com/office/drawing/2014/main" id="{962BC31C-7EB8-4F43-88E2-89B76DABA7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
        <p:nvSpPr>
          <p:cNvPr id="9" name="TextBox 8">
            <a:extLst>
              <a:ext uri="{FF2B5EF4-FFF2-40B4-BE49-F238E27FC236}">
                <a16:creationId xmlns:a16="http://schemas.microsoft.com/office/drawing/2014/main" id="{9F1C7A31-E325-43B0-867E-493395A5E397}"/>
              </a:ext>
            </a:extLst>
          </p:cNvPr>
          <p:cNvSpPr txBox="1"/>
          <p:nvPr/>
        </p:nvSpPr>
        <p:spPr>
          <a:xfrm>
            <a:off x="310448" y="1282604"/>
            <a:ext cx="10360600" cy="3354765"/>
          </a:xfrm>
          <a:prstGeom prst="rect">
            <a:avLst/>
          </a:prstGeom>
          <a:noFill/>
        </p:spPr>
        <p:txBody>
          <a:bodyPr wrap="square" rtlCol="0">
            <a:spAutoFit/>
          </a:bodyPr>
          <a:lstStyle/>
          <a:p>
            <a:pPr marL="285750" indent="-285750" algn="just">
              <a:buFont typeface="Wingdings" panose="05000000000000000000" pitchFamily="2" charset="2"/>
              <a:buChar char="§"/>
            </a:pPr>
            <a:endParaRPr lang="en-GB" sz="1600" b="1" dirty="0"/>
          </a:p>
          <a:p>
            <a:pPr marL="285750" indent="-285750" algn="just">
              <a:buFont typeface="Wingdings" panose="05000000000000000000" pitchFamily="2" charset="2"/>
              <a:buChar char="§"/>
            </a:pPr>
            <a:endParaRPr lang="en-GB" sz="1600" b="1" dirty="0"/>
          </a:p>
          <a:p>
            <a:pPr marL="285750" indent="-285750" algn="just">
              <a:buClr>
                <a:schemeClr val="tx2"/>
              </a:buClr>
              <a:buFont typeface="Wingdings" panose="05000000000000000000" pitchFamily="2" charset="2"/>
              <a:buChar char="§"/>
            </a:pPr>
            <a:r>
              <a:rPr lang="en-GB" sz="2400" dirty="0"/>
              <a:t>An amendment to allow the RTB to </a:t>
            </a:r>
            <a:r>
              <a:rPr lang="en-GB" sz="2600" b="1" dirty="0">
                <a:solidFill>
                  <a:schemeClr val="tx2"/>
                </a:solidFill>
              </a:rPr>
              <a:t>publish rental amounts </a:t>
            </a:r>
            <a:r>
              <a:rPr lang="en-GB" sz="2400" dirty="0"/>
              <a:t>in its register. This proposed amendment is receiving due diligence by the Office of the Attorney General to ensure that any measure to be introduced will be legally sound. Enhanced rent transparency is a key goal.    </a:t>
            </a:r>
          </a:p>
          <a:p>
            <a:pPr marL="285750" indent="-285750" algn="just">
              <a:buFont typeface="Wingdings" panose="05000000000000000000" pitchFamily="2" charset="2"/>
              <a:buChar char="§"/>
            </a:pPr>
            <a:endParaRPr lang="en-GB" sz="1600" b="1" dirty="0"/>
          </a:p>
          <a:p>
            <a:pPr marL="285750" indent="-285750" algn="just">
              <a:buFont typeface="Wingdings" panose="05000000000000000000" pitchFamily="2" charset="2"/>
              <a:buChar char="§"/>
            </a:pPr>
            <a:endParaRPr lang="en-GB" sz="1600" b="1" dirty="0"/>
          </a:p>
          <a:p>
            <a:pPr marL="285750" indent="-285750" algn="just">
              <a:buClr>
                <a:schemeClr val="tx2"/>
              </a:buClr>
              <a:buFont typeface="Wingdings" panose="05000000000000000000" pitchFamily="2" charset="2"/>
              <a:buChar char="§"/>
            </a:pPr>
            <a:r>
              <a:rPr lang="en-GB" sz="2400" dirty="0"/>
              <a:t>Significantly </a:t>
            </a:r>
            <a:r>
              <a:rPr lang="en-GB" sz="2600" b="1" dirty="0">
                <a:solidFill>
                  <a:schemeClr val="tx2"/>
                </a:solidFill>
              </a:rPr>
              <a:t>extending the notice </a:t>
            </a:r>
            <a:r>
              <a:rPr lang="en-GB" sz="2400" dirty="0"/>
              <a:t>periods for tenancy terminations by landlords.</a:t>
            </a:r>
          </a:p>
        </p:txBody>
      </p:sp>
    </p:spTree>
    <p:extLst>
      <p:ext uri="{BB962C8B-B14F-4D97-AF65-F5344CB8AC3E}">
        <p14:creationId xmlns:p14="http://schemas.microsoft.com/office/powerpoint/2010/main" val="3485651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220572" y="0"/>
            <a:ext cx="7815846" cy="999447"/>
          </a:xfrm>
        </p:spPr>
        <p:txBody>
          <a:bodyPr/>
          <a:lstStyle/>
          <a:p>
            <a:r>
              <a:rPr lang="en-IE" b="1" dirty="0">
                <a:solidFill>
                  <a:srgbClr val="FFFFFF"/>
                </a:solidFill>
              </a:rPr>
              <a:t>extension of the notice periods</a:t>
            </a:r>
            <a:endParaRPr lang="en-IE" b="1" dirty="0"/>
          </a:p>
        </p:txBody>
      </p:sp>
      <p:graphicFrame>
        <p:nvGraphicFramePr>
          <p:cNvPr id="11" name="Table 10">
            <a:extLst>
              <a:ext uri="{FF2B5EF4-FFF2-40B4-BE49-F238E27FC236}">
                <a16:creationId xmlns:a16="http://schemas.microsoft.com/office/drawing/2014/main" id="{51419CBD-D85E-42F2-9B32-4F56392CCC67}"/>
              </a:ext>
            </a:extLst>
          </p:cNvPr>
          <p:cNvGraphicFramePr>
            <a:graphicFrameLocks noGrp="1"/>
          </p:cNvGraphicFramePr>
          <p:nvPr>
            <p:extLst>
              <p:ext uri="{D42A27DB-BD31-4B8C-83A1-F6EECF244321}">
                <p14:modId xmlns:p14="http://schemas.microsoft.com/office/powerpoint/2010/main" val="837303124"/>
              </p:ext>
            </p:extLst>
          </p:nvPr>
        </p:nvGraphicFramePr>
        <p:xfrm>
          <a:off x="0" y="1339402"/>
          <a:ext cx="12192001" cy="5518601"/>
        </p:xfrm>
        <a:graphic>
          <a:graphicData uri="http://schemas.openxmlformats.org/drawingml/2006/table">
            <a:tbl>
              <a:tblPr firstRow="1" firstCol="1" bandRow="1">
                <a:tableStyleId>{18603FDC-E32A-4AB5-989C-0864C3EAD2B8}</a:tableStyleId>
              </a:tblPr>
              <a:tblGrid>
                <a:gridCol w="4731054">
                  <a:extLst>
                    <a:ext uri="{9D8B030D-6E8A-4147-A177-3AD203B41FA5}">
                      <a16:colId xmlns:a16="http://schemas.microsoft.com/office/drawing/2014/main" val="842833469"/>
                    </a:ext>
                  </a:extLst>
                </a:gridCol>
                <a:gridCol w="4294001">
                  <a:extLst>
                    <a:ext uri="{9D8B030D-6E8A-4147-A177-3AD203B41FA5}">
                      <a16:colId xmlns:a16="http://schemas.microsoft.com/office/drawing/2014/main" val="1802952156"/>
                    </a:ext>
                  </a:extLst>
                </a:gridCol>
                <a:gridCol w="3166946">
                  <a:extLst>
                    <a:ext uri="{9D8B030D-6E8A-4147-A177-3AD203B41FA5}">
                      <a16:colId xmlns:a16="http://schemas.microsoft.com/office/drawing/2014/main" val="3179782121"/>
                    </a:ext>
                  </a:extLst>
                </a:gridCol>
              </a:tblGrid>
              <a:tr h="501691">
                <a:tc>
                  <a:txBody>
                    <a:bodyPr/>
                    <a:lstStyle/>
                    <a:p>
                      <a:pPr algn="ctr">
                        <a:lnSpc>
                          <a:spcPct val="107000"/>
                        </a:lnSpc>
                        <a:spcAft>
                          <a:spcPts val="0"/>
                        </a:spcAft>
                      </a:pPr>
                      <a:r>
                        <a:rPr lang="en-IE" sz="2000" b="1" dirty="0">
                          <a:solidFill>
                            <a:schemeClr val="bg2">
                              <a:lumMod val="50000"/>
                            </a:schemeClr>
                          </a:solidFill>
                          <a:effectLst/>
                        </a:rPr>
                        <a:t>Duration of tenancy</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gn="ctr">
                        <a:lnSpc>
                          <a:spcPct val="107000"/>
                        </a:lnSpc>
                        <a:spcAft>
                          <a:spcPts val="0"/>
                        </a:spcAft>
                      </a:pPr>
                      <a:r>
                        <a:rPr lang="en-IE" sz="2000" b="1" dirty="0">
                          <a:solidFill>
                            <a:schemeClr val="bg2">
                              <a:lumMod val="50000"/>
                            </a:schemeClr>
                          </a:solidFill>
                          <a:effectLst/>
                        </a:rPr>
                        <a:t>Duration of tenancy</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gn="ctr">
                        <a:lnSpc>
                          <a:spcPct val="107000"/>
                        </a:lnSpc>
                        <a:spcAft>
                          <a:spcPts val="0"/>
                        </a:spcAft>
                      </a:pPr>
                      <a:r>
                        <a:rPr lang="en-IE" sz="2000" b="1" dirty="0">
                          <a:solidFill>
                            <a:schemeClr val="bg2">
                              <a:lumMod val="50000"/>
                            </a:schemeClr>
                          </a:solidFill>
                          <a:effectLst/>
                        </a:rPr>
                        <a:t>Notice Period in Bill*</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3439617916"/>
                  </a:ext>
                </a:extLst>
              </a:tr>
              <a:tr h="501691">
                <a:tc>
                  <a:txBody>
                    <a:bodyPr/>
                    <a:lstStyle/>
                    <a:p>
                      <a:pPr>
                        <a:lnSpc>
                          <a:spcPct val="107000"/>
                        </a:lnSpc>
                        <a:spcAft>
                          <a:spcPts val="0"/>
                        </a:spcAft>
                      </a:pPr>
                      <a:r>
                        <a:rPr lang="en-IE" sz="2000" b="1" dirty="0">
                          <a:solidFill>
                            <a:schemeClr val="bg2">
                              <a:lumMod val="50000"/>
                            </a:schemeClr>
                          </a:solidFill>
                          <a:effectLst/>
                        </a:rPr>
                        <a:t>Less than 6 months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28 days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a:solidFill>
                            <a:schemeClr val="bg2">
                              <a:lumMod val="50000"/>
                            </a:schemeClr>
                          </a:solidFill>
                          <a:effectLst/>
                        </a:rPr>
                        <a:t>28 days</a:t>
                      </a:r>
                      <a:endParaRPr lang="en-IE" sz="2000" b="1">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2249783564"/>
                  </a:ext>
                </a:extLst>
              </a:tr>
              <a:tr h="501691">
                <a:tc>
                  <a:txBody>
                    <a:bodyPr/>
                    <a:lstStyle/>
                    <a:p>
                      <a:pPr>
                        <a:lnSpc>
                          <a:spcPct val="107000"/>
                        </a:lnSpc>
                        <a:spcAft>
                          <a:spcPts val="0"/>
                        </a:spcAft>
                      </a:pPr>
                      <a:r>
                        <a:rPr lang="en-IE" sz="2000" b="1" dirty="0">
                          <a:solidFill>
                            <a:schemeClr val="bg2">
                              <a:lumMod val="50000"/>
                            </a:schemeClr>
                          </a:solidFill>
                          <a:effectLst/>
                        </a:rPr>
                        <a:t>6 or more months but less than 1  year</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35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90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extLst>
                  <a:ext uri="{0D108BD9-81ED-4DB2-BD59-A6C34878D82A}">
                    <a16:rowId xmlns:a16="http://schemas.microsoft.com/office/drawing/2014/main" val="2507282644"/>
                  </a:ext>
                </a:extLst>
              </a:tr>
              <a:tr h="501691">
                <a:tc>
                  <a:txBody>
                    <a:bodyPr/>
                    <a:lstStyle/>
                    <a:p>
                      <a:pPr>
                        <a:lnSpc>
                          <a:spcPct val="107000"/>
                        </a:lnSpc>
                        <a:spcAft>
                          <a:spcPts val="0"/>
                        </a:spcAft>
                      </a:pPr>
                      <a:r>
                        <a:rPr lang="en-IE" sz="2000" b="1" dirty="0">
                          <a:solidFill>
                            <a:schemeClr val="bg2">
                              <a:lumMod val="50000"/>
                            </a:schemeClr>
                          </a:solidFill>
                          <a:effectLst/>
                        </a:rPr>
                        <a:t>1 year or more but less than 2 years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42 days	</a:t>
                      </a:r>
                    </a:p>
                  </a:txBody>
                  <a:tcPr marL="68580" marR="68580" marT="0" marB="0">
                    <a:solidFill>
                      <a:schemeClr val="tx2">
                        <a:lumMod val="75000"/>
                      </a:schemeClr>
                    </a:solidFill>
                  </a:tcPr>
                </a:tc>
                <a:tc>
                  <a:txBody>
                    <a:bodyPr/>
                    <a:lstStyle/>
                    <a:p>
                      <a:pPr>
                        <a:lnSpc>
                          <a:spcPct val="107000"/>
                        </a:lnSpc>
                        <a:spcAft>
                          <a:spcPts val="0"/>
                        </a:spcAft>
                      </a:pPr>
                      <a:r>
                        <a:rPr lang="en-IE" sz="2000" b="1">
                          <a:solidFill>
                            <a:schemeClr val="bg2">
                              <a:lumMod val="50000"/>
                            </a:schemeClr>
                          </a:solidFill>
                          <a:effectLst/>
                        </a:rPr>
                        <a:t>120 days</a:t>
                      </a:r>
                      <a:endParaRPr lang="en-IE" sz="2000" b="1">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170895078"/>
                  </a:ext>
                </a:extLst>
              </a:tr>
              <a:tr h="501691">
                <a:tc>
                  <a:txBody>
                    <a:bodyPr/>
                    <a:lstStyle/>
                    <a:p>
                      <a:pPr>
                        <a:lnSpc>
                          <a:spcPct val="107000"/>
                        </a:lnSpc>
                        <a:spcAft>
                          <a:spcPts val="0"/>
                        </a:spcAft>
                      </a:pPr>
                      <a:r>
                        <a:rPr lang="en-IE" sz="2000" b="1" dirty="0">
                          <a:solidFill>
                            <a:schemeClr val="bg2">
                              <a:lumMod val="50000"/>
                            </a:schemeClr>
                          </a:solidFill>
                          <a:effectLst/>
                        </a:rPr>
                        <a:t>2 years or more but less than 3 years	</a:t>
                      </a: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56 days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120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extLst>
                  <a:ext uri="{0D108BD9-81ED-4DB2-BD59-A6C34878D82A}">
                    <a16:rowId xmlns:a16="http://schemas.microsoft.com/office/drawing/2014/main" val="2786386803"/>
                  </a:ext>
                </a:extLst>
              </a:tr>
              <a:tr h="501691">
                <a:tc>
                  <a:txBody>
                    <a:bodyPr/>
                    <a:lstStyle/>
                    <a:p>
                      <a:pPr>
                        <a:lnSpc>
                          <a:spcPct val="107000"/>
                        </a:lnSpc>
                        <a:spcAft>
                          <a:spcPts val="0"/>
                        </a:spcAft>
                      </a:pPr>
                      <a:r>
                        <a:rPr lang="en-IE" sz="2000" b="1" dirty="0">
                          <a:solidFill>
                            <a:schemeClr val="bg2">
                              <a:lumMod val="50000"/>
                            </a:schemeClr>
                          </a:solidFill>
                          <a:effectLst/>
                        </a:rPr>
                        <a:t>3 years or more but less than 4 years	</a:t>
                      </a: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84 days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a:solidFill>
                            <a:schemeClr val="bg2">
                              <a:lumMod val="50000"/>
                            </a:schemeClr>
                          </a:solidFill>
                          <a:effectLst/>
                        </a:rPr>
                        <a:t>120 days</a:t>
                      </a:r>
                      <a:endParaRPr lang="en-IE" sz="2000" b="1">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2631873570"/>
                  </a:ext>
                </a:extLst>
              </a:tr>
              <a:tr h="501691">
                <a:tc>
                  <a:txBody>
                    <a:bodyPr/>
                    <a:lstStyle/>
                    <a:p>
                      <a:pPr>
                        <a:lnSpc>
                          <a:spcPct val="107000"/>
                        </a:lnSpc>
                        <a:spcAft>
                          <a:spcPts val="0"/>
                        </a:spcAft>
                      </a:pPr>
                      <a:r>
                        <a:rPr lang="en-IE" sz="2000" b="1" dirty="0">
                          <a:solidFill>
                            <a:schemeClr val="bg2">
                              <a:lumMod val="50000"/>
                            </a:schemeClr>
                          </a:solidFill>
                          <a:effectLst/>
                        </a:rPr>
                        <a:t>4 years or more but less than 5 years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112 days	</a:t>
                      </a: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120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extLst>
                  <a:ext uri="{0D108BD9-81ED-4DB2-BD59-A6C34878D82A}">
                    <a16:rowId xmlns:a16="http://schemas.microsoft.com/office/drawing/2014/main" val="3428673332"/>
                  </a:ext>
                </a:extLst>
              </a:tr>
              <a:tr h="501691">
                <a:tc>
                  <a:txBody>
                    <a:bodyPr/>
                    <a:lstStyle/>
                    <a:p>
                      <a:pPr>
                        <a:lnSpc>
                          <a:spcPct val="107000"/>
                        </a:lnSpc>
                        <a:spcAft>
                          <a:spcPts val="0"/>
                        </a:spcAft>
                      </a:pPr>
                      <a:r>
                        <a:rPr lang="en-IE" sz="2000" b="1" dirty="0">
                          <a:solidFill>
                            <a:schemeClr val="bg2">
                              <a:lumMod val="50000"/>
                            </a:schemeClr>
                          </a:solidFill>
                          <a:effectLst/>
                        </a:rPr>
                        <a:t>5 years or more but less than 6 years	</a:t>
                      </a: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140 days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a:solidFill>
                            <a:schemeClr val="bg2">
                              <a:lumMod val="50000"/>
                            </a:schemeClr>
                          </a:solidFill>
                          <a:effectLst/>
                        </a:rPr>
                        <a:t>140 days</a:t>
                      </a:r>
                      <a:endParaRPr lang="en-IE" sz="2000" b="1">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3966785545"/>
                  </a:ext>
                </a:extLst>
              </a:tr>
              <a:tr h="501691">
                <a:tc>
                  <a:txBody>
                    <a:bodyPr/>
                    <a:lstStyle/>
                    <a:p>
                      <a:pPr>
                        <a:lnSpc>
                          <a:spcPct val="107000"/>
                        </a:lnSpc>
                        <a:spcAft>
                          <a:spcPts val="0"/>
                        </a:spcAft>
                      </a:pPr>
                      <a:r>
                        <a:rPr lang="en-IE" sz="2000" b="1">
                          <a:solidFill>
                            <a:schemeClr val="bg2">
                              <a:lumMod val="50000"/>
                            </a:schemeClr>
                          </a:solidFill>
                          <a:effectLst/>
                        </a:rPr>
                        <a:t>6 years or more but less than 7 years	</a:t>
                      </a:r>
                      <a:endParaRPr lang="en-IE" sz="2000" b="1">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168 days	</a:t>
                      </a: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168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extLst>
                  <a:ext uri="{0D108BD9-81ED-4DB2-BD59-A6C34878D82A}">
                    <a16:rowId xmlns:a16="http://schemas.microsoft.com/office/drawing/2014/main" val="3722316004"/>
                  </a:ext>
                </a:extLst>
              </a:tr>
              <a:tr h="501691">
                <a:tc>
                  <a:txBody>
                    <a:bodyPr/>
                    <a:lstStyle/>
                    <a:p>
                      <a:pPr>
                        <a:lnSpc>
                          <a:spcPct val="107000"/>
                        </a:lnSpc>
                        <a:spcAft>
                          <a:spcPts val="0"/>
                        </a:spcAft>
                      </a:pPr>
                      <a:r>
                        <a:rPr lang="en-IE" sz="2000" b="1" dirty="0">
                          <a:solidFill>
                            <a:schemeClr val="bg2">
                              <a:lumMod val="50000"/>
                            </a:schemeClr>
                          </a:solidFill>
                          <a:effectLst/>
                        </a:rPr>
                        <a:t>7 years or more but less than 8 years	</a:t>
                      </a: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196 days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tc>
                  <a:txBody>
                    <a:bodyPr/>
                    <a:lstStyle/>
                    <a:p>
                      <a:pPr>
                        <a:lnSpc>
                          <a:spcPct val="107000"/>
                        </a:lnSpc>
                        <a:spcAft>
                          <a:spcPts val="0"/>
                        </a:spcAft>
                      </a:pPr>
                      <a:r>
                        <a:rPr lang="en-IE" sz="2000" b="1" dirty="0">
                          <a:solidFill>
                            <a:schemeClr val="bg2">
                              <a:lumMod val="50000"/>
                            </a:schemeClr>
                          </a:solidFill>
                          <a:effectLst/>
                        </a:rPr>
                        <a:t>196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75000"/>
                      </a:schemeClr>
                    </a:solidFill>
                  </a:tcPr>
                </a:tc>
                <a:extLst>
                  <a:ext uri="{0D108BD9-81ED-4DB2-BD59-A6C34878D82A}">
                    <a16:rowId xmlns:a16="http://schemas.microsoft.com/office/drawing/2014/main" val="3313562596"/>
                  </a:ext>
                </a:extLst>
              </a:tr>
              <a:tr h="501691">
                <a:tc>
                  <a:txBody>
                    <a:bodyPr/>
                    <a:lstStyle/>
                    <a:p>
                      <a:pPr>
                        <a:lnSpc>
                          <a:spcPct val="107000"/>
                        </a:lnSpc>
                        <a:spcAft>
                          <a:spcPts val="0"/>
                        </a:spcAft>
                      </a:pPr>
                      <a:r>
                        <a:rPr lang="en-IE" sz="2000" b="1" dirty="0">
                          <a:solidFill>
                            <a:schemeClr val="bg2">
                              <a:lumMod val="50000"/>
                            </a:schemeClr>
                          </a:solidFill>
                          <a:effectLst/>
                        </a:rPr>
                        <a:t>8 or more years	</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224 days	</a:t>
                      </a:r>
                    </a:p>
                  </a:txBody>
                  <a:tcPr marL="68580" marR="68580" marT="0" marB="0">
                    <a:solidFill>
                      <a:schemeClr val="tx1">
                        <a:lumMod val="65000"/>
                      </a:schemeClr>
                    </a:solidFill>
                  </a:tcPr>
                </a:tc>
                <a:tc>
                  <a:txBody>
                    <a:bodyPr/>
                    <a:lstStyle/>
                    <a:p>
                      <a:pPr>
                        <a:lnSpc>
                          <a:spcPct val="107000"/>
                        </a:lnSpc>
                        <a:spcAft>
                          <a:spcPts val="0"/>
                        </a:spcAft>
                      </a:pPr>
                      <a:r>
                        <a:rPr lang="en-IE" sz="2000" b="1" dirty="0">
                          <a:solidFill>
                            <a:schemeClr val="bg2">
                              <a:lumMod val="50000"/>
                            </a:schemeClr>
                          </a:solidFill>
                          <a:effectLst/>
                        </a:rPr>
                        <a:t>224 days</a:t>
                      </a:r>
                      <a:endParaRPr lang="en-IE" sz="2000" b="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65000"/>
                      </a:schemeClr>
                    </a:solidFill>
                  </a:tcPr>
                </a:tc>
                <a:extLst>
                  <a:ext uri="{0D108BD9-81ED-4DB2-BD59-A6C34878D82A}">
                    <a16:rowId xmlns:a16="http://schemas.microsoft.com/office/drawing/2014/main" val="2126581882"/>
                  </a:ext>
                </a:extLst>
              </a:tr>
            </a:tbl>
          </a:graphicData>
        </a:graphic>
      </p:graphicFrame>
      <p:pic>
        <p:nvPicPr>
          <p:cNvPr id="12" name="Picture 11">
            <a:extLst>
              <a:ext uri="{FF2B5EF4-FFF2-40B4-BE49-F238E27FC236}">
                <a16:creationId xmlns:a16="http://schemas.microsoft.com/office/drawing/2014/main" id="{291EDE67-28D6-4BAD-A4C2-A9FF3EC534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152686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0"/>
            <a:ext cx="6721140" cy="937719"/>
          </a:xfrm>
        </p:spPr>
        <p:txBody>
          <a:bodyPr/>
          <a:lstStyle/>
          <a:p>
            <a:r>
              <a:rPr lang="en-IE" b="1" dirty="0"/>
              <a:t>The Minister’s Press Release:</a:t>
            </a:r>
          </a:p>
        </p:txBody>
      </p:sp>
      <p:sp>
        <p:nvSpPr>
          <p:cNvPr id="6" name="Rectangle 5">
            <a:extLst>
              <a:ext uri="{FF2B5EF4-FFF2-40B4-BE49-F238E27FC236}">
                <a16:creationId xmlns:a16="http://schemas.microsoft.com/office/drawing/2014/main" id="{199F2489-AEAF-4566-827E-82B27F5C3A23}"/>
              </a:ext>
            </a:extLst>
          </p:cNvPr>
          <p:cNvSpPr/>
          <p:nvPr/>
        </p:nvSpPr>
        <p:spPr>
          <a:xfrm>
            <a:off x="349362" y="1742391"/>
            <a:ext cx="10197411" cy="2308324"/>
          </a:xfrm>
          <a:prstGeom prst="rect">
            <a:avLst/>
          </a:prstGeom>
        </p:spPr>
        <p:txBody>
          <a:bodyPr wrap="square">
            <a:spAutoFit/>
          </a:bodyPr>
          <a:lstStyle/>
          <a:p>
            <a:pPr marL="285750" indent="-285750" algn="just">
              <a:buClr>
                <a:schemeClr val="tx2"/>
              </a:buClr>
              <a:buFont typeface="Wingdings" panose="05000000000000000000" pitchFamily="2" charset="2"/>
              <a:buChar char="§"/>
            </a:pPr>
            <a:r>
              <a:rPr lang="en-IE" sz="2400" dirty="0"/>
              <a:t>“The key measures and reforms are designed to enhance enforcement powers for the RTB, provide greater security of tenure for tenants and further underpin the operation of the Rent Pressure Zone (RPZ) arrangements, along with some further targeted priority measures.”</a:t>
            </a:r>
          </a:p>
          <a:p>
            <a:pPr algn="just"/>
            <a:endParaRPr lang="en-IE" sz="2400" dirty="0">
              <a:solidFill>
                <a:schemeClr val="tx2"/>
              </a:solidFill>
            </a:endParaRPr>
          </a:p>
          <a:p>
            <a:pPr algn="just"/>
            <a:r>
              <a:rPr lang="en-IE" sz="2400" dirty="0">
                <a:solidFill>
                  <a:schemeClr val="tx2"/>
                </a:solidFill>
              </a:rPr>
              <a:t>	</a:t>
            </a:r>
            <a:endParaRPr lang="en-IE" dirty="0"/>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580298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634B-972F-4269-B990-7952EE9AAA02}"/>
              </a:ext>
            </a:extLst>
          </p:cNvPr>
          <p:cNvSpPr>
            <a:spLocks noGrp="1"/>
          </p:cNvSpPr>
          <p:nvPr>
            <p:ph type="title"/>
          </p:nvPr>
        </p:nvSpPr>
        <p:spPr>
          <a:xfrm>
            <a:off x="349362" y="0"/>
            <a:ext cx="6721140" cy="937719"/>
          </a:xfrm>
        </p:spPr>
        <p:txBody>
          <a:bodyPr/>
          <a:lstStyle/>
          <a:p>
            <a:r>
              <a:rPr lang="en-IE" b="1" dirty="0"/>
              <a:t>The Minister’s Press Release:</a:t>
            </a:r>
          </a:p>
        </p:txBody>
      </p:sp>
      <p:sp>
        <p:nvSpPr>
          <p:cNvPr id="6" name="Rectangle 5">
            <a:extLst>
              <a:ext uri="{FF2B5EF4-FFF2-40B4-BE49-F238E27FC236}">
                <a16:creationId xmlns:a16="http://schemas.microsoft.com/office/drawing/2014/main" id="{199F2489-AEAF-4566-827E-82B27F5C3A23}"/>
              </a:ext>
            </a:extLst>
          </p:cNvPr>
          <p:cNvSpPr/>
          <p:nvPr/>
        </p:nvSpPr>
        <p:spPr>
          <a:xfrm>
            <a:off x="294884" y="937719"/>
            <a:ext cx="10002507" cy="5512278"/>
          </a:xfrm>
          <a:prstGeom prst="rect">
            <a:avLst/>
          </a:prstGeom>
        </p:spPr>
        <p:txBody>
          <a:bodyPr wrap="square">
            <a:spAutoFit/>
          </a:bodyPr>
          <a:lstStyle/>
          <a:p>
            <a:pPr algn="just"/>
            <a:endParaRPr lang="en-IE" sz="2400" dirty="0">
              <a:solidFill>
                <a:schemeClr val="tx2"/>
              </a:solidFill>
            </a:endParaRPr>
          </a:p>
          <a:p>
            <a:pPr algn="just"/>
            <a:r>
              <a:rPr lang="en-IE" sz="2400" dirty="0">
                <a:solidFill>
                  <a:schemeClr val="tx2"/>
                </a:solidFill>
              </a:rPr>
              <a:t>	</a:t>
            </a:r>
            <a:r>
              <a:rPr lang="en-IE" sz="2400" b="1" dirty="0">
                <a:solidFill>
                  <a:schemeClr val="tx2"/>
                </a:solidFill>
              </a:rPr>
              <a:t>Amendments to the Bill</a:t>
            </a:r>
          </a:p>
          <a:p>
            <a:pPr algn="just"/>
            <a:endParaRPr lang="en-IE" sz="2400" b="1" dirty="0">
              <a:solidFill>
                <a:schemeClr val="tx2"/>
              </a:solidFill>
            </a:endParaRPr>
          </a:p>
          <a:p>
            <a:pPr marL="342900" indent="-342900" algn="just">
              <a:buClr>
                <a:schemeClr val="tx2"/>
              </a:buClr>
              <a:buFont typeface="Wingdings" panose="05000000000000000000" pitchFamily="2" charset="2"/>
              <a:buChar char="§"/>
            </a:pPr>
            <a:r>
              <a:rPr lang="en-IE" sz="2400" dirty="0"/>
              <a:t>“I will also need to introduce Government amendments to the Bill as it makes its way through the legislative process in the Houses of the Oireachtas. I was keen to publish the Bill as soon as possible to let everyone in the sector know that Government is serious in its intent to stamp out any improper conduct by landlords, particularly with regard to flouting the rent increase restrictions.</a:t>
            </a:r>
          </a:p>
          <a:p>
            <a:pPr algn="just"/>
            <a:endParaRPr lang="en-IE" sz="2400" dirty="0"/>
          </a:p>
          <a:p>
            <a:pPr marL="342900" indent="-342900" algn="just">
              <a:buClr>
                <a:schemeClr val="tx2"/>
              </a:buClr>
              <a:buFont typeface="Arial" panose="020B0604020202020204" pitchFamily="34" charset="0"/>
              <a:buChar char="•"/>
            </a:pPr>
            <a:r>
              <a:rPr lang="en-IE" sz="2400" dirty="0"/>
              <a:t>I hope to introduce an amendment to allow the RTB to publish rental amounts in its register. This proposal is receiving due diligence by the Office of the Attorney General. Enhanced rent transparency is our goal and an important one.”</a:t>
            </a:r>
          </a:p>
          <a:p>
            <a:pPr>
              <a:lnSpc>
                <a:spcPct val="90000"/>
              </a:lnSpc>
            </a:pPr>
            <a:endParaRPr lang="en-IE" dirty="0"/>
          </a:p>
        </p:txBody>
      </p:sp>
      <p:pic>
        <p:nvPicPr>
          <p:cNvPr id="4" name="Picture 3">
            <a:extLst>
              <a:ext uri="{FF2B5EF4-FFF2-40B4-BE49-F238E27FC236}">
                <a16:creationId xmlns:a16="http://schemas.microsoft.com/office/drawing/2014/main" id="{5B4E8A18-A8BB-4A46-A50A-56C545465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453" y="253243"/>
            <a:ext cx="2967487" cy="582899"/>
          </a:xfrm>
          <a:prstGeom prst="rect">
            <a:avLst/>
          </a:prstGeom>
        </p:spPr>
      </p:pic>
    </p:spTree>
    <p:extLst>
      <p:ext uri="{BB962C8B-B14F-4D97-AF65-F5344CB8AC3E}">
        <p14:creationId xmlns:p14="http://schemas.microsoft.com/office/powerpoint/2010/main" val="4219963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232</TotalTime>
  <Words>987</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Symbol</vt:lpstr>
      <vt:lpstr>Wingdings</vt:lpstr>
      <vt:lpstr>Wingdings 3</vt:lpstr>
      <vt:lpstr>Slice</vt:lpstr>
      <vt:lpstr>Heads of New Residential Tenancies (Amendment) Bill  What Are the Implications? </vt:lpstr>
      <vt:lpstr>to Date:</vt:lpstr>
      <vt:lpstr>Key Changes &amp; Provisions</vt:lpstr>
      <vt:lpstr>Key Changes &amp; Provisions</vt:lpstr>
      <vt:lpstr>Key Changes &amp; Provisions</vt:lpstr>
      <vt:lpstr>Key Changes &amp; Provisions</vt:lpstr>
      <vt:lpstr>extension of the notice periods</vt:lpstr>
      <vt:lpstr>The Minister’s Press Release:</vt:lpstr>
      <vt:lpstr>The Minister’s Press Release:</vt:lpstr>
      <vt:lpstr>The Minister’s Press Release:</vt:lpstr>
      <vt:lpstr>The Minister’s Press Release:</vt:lpstr>
      <vt:lpstr>IPAV’s Position:</vt:lpstr>
      <vt:lpstr>IPAV’s Main areas of concern: </vt:lpstr>
      <vt:lpstr>IPAV’s Main areas of concern: </vt:lpstr>
      <vt:lpstr>IPAV’s Main areas of concern: </vt:lpstr>
      <vt:lpstr>A YIELD FOR YOUR PROPERTY: </vt:lpstr>
      <vt:lpstr>IPAV Propose: </vt:lpstr>
      <vt:lpstr>IPAV Propose: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Heads of New Residential Tenancies (Amendment) Bill  What Are the Implications? </dc:title>
  <dc:creator>Valerie Mogerley</dc:creator>
  <cp:lastModifiedBy>Valerie Mogerley</cp:lastModifiedBy>
  <cp:revision>26</cp:revision>
  <dcterms:created xsi:type="dcterms:W3CDTF">2019-02-13T13:17:53Z</dcterms:created>
  <dcterms:modified xsi:type="dcterms:W3CDTF">2019-02-13T17:38:32Z</dcterms:modified>
</cp:coreProperties>
</file>